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6" r:id="rId2"/>
    <p:sldId id="344" r:id="rId3"/>
    <p:sldId id="345" r:id="rId4"/>
    <p:sldId id="346" r:id="rId5"/>
    <p:sldId id="347" r:id="rId6"/>
    <p:sldId id="348" r:id="rId7"/>
    <p:sldId id="349" r:id="rId8"/>
    <p:sldId id="350" r:id="rId9"/>
    <p:sldId id="351" r:id="rId10"/>
    <p:sldId id="352" r:id="rId11"/>
    <p:sldId id="353" r:id="rId12"/>
    <p:sldId id="355" r:id="rId13"/>
    <p:sldId id="356" r:id="rId14"/>
    <p:sldId id="357" r:id="rId15"/>
    <p:sldId id="358" r:id="rId16"/>
    <p:sldId id="359" r:id="rId17"/>
    <p:sldId id="360" r:id="rId18"/>
    <p:sldId id="361" r:id="rId19"/>
    <p:sldId id="363" r:id="rId20"/>
    <p:sldId id="364" r:id="rId21"/>
    <p:sldId id="365" r:id="rId22"/>
    <p:sldId id="367" r:id="rId23"/>
    <p:sldId id="366" r:id="rId24"/>
    <p:sldId id="368" r:id="rId25"/>
    <p:sldId id="369" r:id="rId26"/>
    <p:sldId id="370"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1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F75A44-6F42-4C60-855D-382CB6585CC5}" v="2447" dt="2023-10-11T22:19:01.7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112" d="100"/>
          <a:sy n="112" d="100"/>
        </p:scale>
        <p:origin x="5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562D6EC2-2CE2-46EB-89B1-60711E48F65B}" type="datetimeFigureOut">
              <a:rPr lang="fr-FR" smtClean="0"/>
              <a:t>24/10/2023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9C42ACF-CE70-4EE3-8E0B-28CB7E6E5662}" type="slidenum">
              <a:rPr lang="fr-FR" smtClean="0"/>
              <a:t>‹N°›</a:t>
            </a:fld>
            <a:endParaRPr lang="fr-FR"/>
          </a:p>
        </p:txBody>
      </p:sp>
    </p:spTree>
    <p:extLst>
      <p:ext uri="{BB962C8B-B14F-4D97-AF65-F5344CB8AC3E}">
        <p14:creationId xmlns:p14="http://schemas.microsoft.com/office/powerpoint/2010/main" val="1561603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562D6EC2-2CE2-46EB-89B1-60711E48F65B}" type="datetimeFigureOut">
              <a:rPr lang="fr-FR" smtClean="0"/>
              <a:t>24/10/2023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9C42ACF-CE70-4EE3-8E0B-28CB7E6E5662}" type="slidenum">
              <a:rPr lang="fr-FR" smtClean="0"/>
              <a:t>‹N°›</a:t>
            </a:fld>
            <a:endParaRPr lang="fr-FR"/>
          </a:p>
        </p:txBody>
      </p:sp>
    </p:spTree>
    <p:extLst>
      <p:ext uri="{BB962C8B-B14F-4D97-AF65-F5344CB8AC3E}">
        <p14:creationId xmlns:p14="http://schemas.microsoft.com/office/powerpoint/2010/main" val="47276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562D6EC2-2CE2-46EB-89B1-60711E48F65B}" type="datetimeFigureOut">
              <a:rPr lang="fr-FR" smtClean="0"/>
              <a:t>24/10/2023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9C42ACF-CE70-4EE3-8E0B-28CB7E6E5662}" type="slidenum">
              <a:rPr lang="fr-FR" smtClean="0"/>
              <a:t>‹N°›</a:t>
            </a:fld>
            <a:endParaRPr lang="fr-FR"/>
          </a:p>
        </p:txBody>
      </p:sp>
    </p:spTree>
    <p:extLst>
      <p:ext uri="{BB962C8B-B14F-4D97-AF65-F5344CB8AC3E}">
        <p14:creationId xmlns:p14="http://schemas.microsoft.com/office/powerpoint/2010/main" val="152290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562D6EC2-2CE2-46EB-89B1-60711E48F65B}" type="datetimeFigureOut">
              <a:rPr lang="fr-FR" smtClean="0"/>
              <a:t>24/10/2023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9C42ACF-CE70-4EE3-8E0B-28CB7E6E5662}" type="slidenum">
              <a:rPr lang="fr-FR" smtClean="0"/>
              <a:t>‹N°›</a:t>
            </a:fld>
            <a:endParaRPr lang="fr-FR"/>
          </a:p>
        </p:txBody>
      </p:sp>
    </p:spTree>
    <p:extLst>
      <p:ext uri="{BB962C8B-B14F-4D97-AF65-F5344CB8AC3E}">
        <p14:creationId xmlns:p14="http://schemas.microsoft.com/office/powerpoint/2010/main" val="2740076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62D6EC2-2CE2-46EB-89B1-60711E48F65B}" type="datetimeFigureOut">
              <a:rPr lang="fr-FR" smtClean="0"/>
              <a:t>24/10/2023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9C42ACF-CE70-4EE3-8E0B-28CB7E6E5662}" type="slidenum">
              <a:rPr lang="fr-FR" smtClean="0"/>
              <a:t>‹N°›</a:t>
            </a:fld>
            <a:endParaRPr lang="fr-FR"/>
          </a:p>
        </p:txBody>
      </p:sp>
    </p:spTree>
    <p:extLst>
      <p:ext uri="{BB962C8B-B14F-4D97-AF65-F5344CB8AC3E}">
        <p14:creationId xmlns:p14="http://schemas.microsoft.com/office/powerpoint/2010/main" val="3857003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562D6EC2-2CE2-46EB-89B1-60711E48F65B}" type="datetimeFigureOut">
              <a:rPr lang="fr-FR" smtClean="0"/>
              <a:t>24/10/2023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9C42ACF-CE70-4EE3-8E0B-28CB7E6E5662}" type="slidenum">
              <a:rPr lang="fr-FR" smtClean="0"/>
              <a:t>‹N°›</a:t>
            </a:fld>
            <a:endParaRPr lang="fr-FR"/>
          </a:p>
        </p:txBody>
      </p:sp>
    </p:spTree>
    <p:extLst>
      <p:ext uri="{BB962C8B-B14F-4D97-AF65-F5344CB8AC3E}">
        <p14:creationId xmlns:p14="http://schemas.microsoft.com/office/powerpoint/2010/main" val="3704080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562D6EC2-2CE2-46EB-89B1-60711E48F65B}" type="datetimeFigureOut">
              <a:rPr lang="fr-FR" smtClean="0"/>
              <a:t>24/10/2023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9C42ACF-CE70-4EE3-8E0B-28CB7E6E5662}" type="slidenum">
              <a:rPr lang="fr-FR" smtClean="0"/>
              <a:t>‹N°›</a:t>
            </a:fld>
            <a:endParaRPr lang="fr-FR"/>
          </a:p>
        </p:txBody>
      </p:sp>
    </p:spTree>
    <p:extLst>
      <p:ext uri="{BB962C8B-B14F-4D97-AF65-F5344CB8AC3E}">
        <p14:creationId xmlns:p14="http://schemas.microsoft.com/office/powerpoint/2010/main" val="42047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562D6EC2-2CE2-46EB-89B1-60711E48F65B}" type="datetimeFigureOut">
              <a:rPr lang="fr-FR" smtClean="0"/>
              <a:t>24/10/2023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9C42ACF-CE70-4EE3-8E0B-28CB7E6E5662}" type="slidenum">
              <a:rPr lang="fr-FR" smtClean="0"/>
              <a:t>‹N°›</a:t>
            </a:fld>
            <a:endParaRPr lang="fr-FR"/>
          </a:p>
        </p:txBody>
      </p:sp>
    </p:spTree>
    <p:extLst>
      <p:ext uri="{BB962C8B-B14F-4D97-AF65-F5344CB8AC3E}">
        <p14:creationId xmlns:p14="http://schemas.microsoft.com/office/powerpoint/2010/main" val="665243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D6EC2-2CE2-46EB-89B1-60711E48F65B}" type="datetimeFigureOut">
              <a:rPr lang="fr-FR" smtClean="0"/>
              <a:t>24/10/2023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9C42ACF-CE70-4EE3-8E0B-28CB7E6E5662}" type="slidenum">
              <a:rPr lang="fr-FR" smtClean="0"/>
              <a:t>‹N°›</a:t>
            </a:fld>
            <a:endParaRPr lang="fr-FR"/>
          </a:p>
        </p:txBody>
      </p:sp>
    </p:spTree>
    <p:extLst>
      <p:ext uri="{BB962C8B-B14F-4D97-AF65-F5344CB8AC3E}">
        <p14:creationId xmlns:p14="http://schemas.microsoft.com/office/powerpoint/2010/main" val="2588959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62D6EC2-2CE2-46EB-89B1-60711E48F65B}" type="datetimeFigureOut">
              <a:rPr lang="fr-FR" smtClean="0"/>
              <a:t>24/10/2023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9C42ACF-CE70-4EE3-8E0B-28CB7E6E5662}" type="slidenum">
              <a:rPr lang="fr-FR" smtClean="0"/>
              <a:t>‹N°›</a:t>
            </a:fld>
            <a:endParaRPr lang="fr-FR"/>
          </a:p>
        </p:txBody>
      </p:sp>
    </p:spTree>
    <p:extLst>
      <p:ext uri="{BB962C8B-B14F-4D97-AF65-F5344CB8AC3E}">
        <p14:creationId xmlns:p14="http://schemas.microsoft.com/office/powerpoint/2010/main" val="4029697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62D6EC2-2CE2-46EB-89B1-60711E48F65B}" type="datetimeFigureOut">
              <a:rPr lang="fr-FR" smtClean="0"/>
              <a:t>24/10/2023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9C42ACF-CE70-4EE3-8E0B-28CB7E6E5662}" type="slidenum">
              <a:rPr lang="fr-FR" smtClean="0"/>
              <a:t>‹N°›</a:t>
            </a:fld>
            <a:endParaRPr lang="fr-FR"/>
          </a:p>
        </p:txBody>
      </p:sp>
    </p:spTree>
    <p:extLst>
      <p:ext uri="{BB962C8B-B14F-4D97-AF65-F5344CB8AC3E}">
        <p14:creationId xmlns:p14="http://schemas.microsoft.com/office/powerpoint/2010/main" val="2401293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D6EC2-2CE2-46EB-89B1-60711E48F65B}" type="datetimeFigureOut">
              <a:rPr lang="fr-FR" smtClean="0"/>
              <a:t>24/10/2023</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42ACF-CE70-4EE3-8E0B-28CB7E6E5662}" type="slidenum">
              <a:rPr lang="fr-FR" smtClean="0"/>
              <a:t>‹N°›</a:t>
            </a:fld>
            <a:endParaRPr lang="fr-FR"/>
          </a:p>
        </p:txBody>
      </p:sp>
    </p:spTree>
    <p:extLst>
      <p:ext uri="{BB962C8B-B14F-4D97-AF65-F5344CB8AC3E}">
        <p14:creationId xmlns:p14="http://schemas.microsoft.com/office/powerpoint/2010/main" val="3331368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59.xml"/><Relationship Id="rId7" Type="http://schemas.openxmlformats.org/officeDocument/2006/relationships/slideLayout" Target="../slideLayouts/slideLayout2.xml"/><Relationship Id="rId12" Type="http://schemas.openxmlformats.org/officeDocument/2006/relationships/hyperlink" Target="http://www.timeshighereducation.com/" TargetMode="Externa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hyperlink" Target="http://www.shanghairanking.com/" TargetMode="External"/><Relationship Id="rId5" Type="http://schemas.openxmlformats.org/officeDocument/2006/relationships/tags" Target="../tags/tag61.xml"/><Relationship Id="rId10" Type="http://schemas.openxmlformats.org/officeDocument/2006/relationships/hyperlink" Target="http://www.topuniversities.com/" TargetMode="External"/><Relationship Id="rId4" Type="http://schemas.openxmlformats.org/officeDocument/2006/relationships/tags" Target="../tags/tag60.xml"/><Relationship Id="rId9"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65.xml"/><Relationship Id="rId7"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9"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71.xml"/><Relationship Id="rId7"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9"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77.xml"/><Relationship Id="rId7"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9"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83.xml"/><Relationship Id="rId7"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89.xml"/><Relationship Id="rId7"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95.xml"/><Relationship Id="rId7"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9" Type="http://schemas.openxmlformats.org/officeDocument/2006/relationships/image" Target="../media/image9.jpeg"/></Relationships>
</file>

<file path=ppt/slides/_rels/slide1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101.xml"/><Relationship Id="rId7"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9" Type="http://schemas.openxmlformats.org/officeDocument/2006/relationships/image" Target="../media/image10.jpeg"/></Relationships>
</file>

<file path=ppt/slides/_rels/slide1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107.xml"/><Relationship Id="rId7"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9" Type="http://schemas.openxmlformats.org/officeDocument/2006/relationships/image" Target="../media/image11.jpeg"/></Relationships>
</file>

<file path=ppt/slides/_rels/slide1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113.xml"/><Relationship Id="rId7"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9" Type="http://schemas.openxmlformats.org/officeDocument/2006/relationships/image" Target="../media/image12.jpe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10" Type="http://schemas.openxmlformats.org/officeDocument/2006/relationships/image" Target="../media/image2.jpeg"/><Relationship Id="rId4" Type="http://schemas.openxmlformats.org/officeDocument/2006/relationships/tags" Target="../tags/tag11.xml"/><Relationship Id="rId9"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119.xml"/><Relationship Id="rId7" Type="http://schemas.openxmlformats.org/officeDocument/2006/relationships/slideLayout" Target="../slideLayouts/slideLayout2.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9" Type="http://schemas.openxmlformats.org/officeDocument/2006/relationships/image" Target="../media/image13.jpeg"/></Relationships>
</file>

<file path=ppt/slides/_rels/slide2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125.xml"/><Relationship Id="rId7" Type="http://schemas.openxmlformats.org/officeDocument/2006/relationships/slideLayout" Target="../slideLayouts/slideLayout2.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131.xml"/><Relationship Id="rId7" Type="http://schemas.openxmlformats.org/officeDocument/2006/relationships/slideLayout" Target="../slideLayouts/slideLayout2.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9" Type="http://schemas.openxmlformats.org/officeDocument/2006/relationships/image" Target="../media/image3.jpeg"/></Relationships>
</file>

<file path=ppt/slides/_rels/slide2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137.xml"/><Relationship Id="rId7"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9" Type="http://schemas.openxmlformats.org/officeDocument/2006/relationships/image" Target="../media/image15.jpeg"/></Relationships>
</file>

<file path=ppt/slides/_rels/slide2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143.xml"/><Relationship Id="rId7" Type="http://schemas.openxmlformats.org/officeDocument/2006/relationships/slideLayout" Target="../slideLayouts/slideLayout2.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9" Type="http://schemas.openxmlformats.org/officeDocument/2006/relationships/image" Target="../media/image15.jpeg"/></Relationships>
</file>

<file path=ppt/slides/_rels/slide2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149.xml"/><Relationship Id="rId7" Type="http://schemas.openxmlformats.org/officeDocument/2006/relationships/slideLayout" Target="../slideLayouts/slideLayout2.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9" Type="http://schemas.openxmlformats.org/officeDocument/2006/relationships/image" Target="../media/image3.jpeg"/></Relationships>
</file>

<file path=ppt/slides/_rels/slide2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155.xml"/><Relationship Id="rId7" Type="http://schemas.openxmlformats.org/officeDocument/2006/relationships/slideLayout" Target="../slideLayouts/slideLayout2.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image" Target="../media/image3.jpeg"/><Relationship Id="rId5" Type="http://schemas.openxmlformats.org/officeDocument/2006/relationships/tags" Target="../tags/tag157.xml"/><Relationship Id="rId10" Type="http://schemas.openxmlformats.org/officeDocument/2006/relationships/hyperlink" Target="mailto:peepduvalenciennois@gmail.com" TargetMode="External"/><Relationship Id="rId4" Type="http://schemas.openxmlformats.org/officeDocument/2006/relationships/tags" Target="../tags/tag156.xml"/><Relationship Id="rId9" Type="http://schemas.openxmlformats.org/officeDocument/2006/relationships/hyperlink" Target="mailto:peep@peep.asso.fr"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17.xml"/><Relationship Id="rId7"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23.xml"/><Relationship Id="rId7"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29.xml"/><Relationship Id="rId7"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35.xml"/><Relationship Id="rId7"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41.xml"/><Relationship Id="rId7"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47.xml"/><Relationship Id="rId7"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53.xml"/><Relationship Id="rId7"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p:cNvSpPr>
            <a:spLocks noGrp="1"/>
          </p:cNvSpPr>
          <p:nvPr>
            <p:ph type="ctrTitle"/>
            <p:custDataLst>
              <p:tags r:id="rId4"/>
            </p:custDataLst>
          </p:nvPr>
        </p:nvSpPr>
        <p:spPr>
          <a:xfrm>
            <a:off x="742584" y="2342088"/>
            <a:ext cx="10706830" cy="2070497"/>
          </a:xfrm>
        </p:spPr>
        <p:txBody>
          <a:bodyPr anchor="ctr">
            <a:normAutofit fontScale="90000"/>
          </a:bodyPr>
          <a:lstStyle/>
          <a:p>
            <a:br>
              <a:rPr lang="fr-FR" sz="6600" b="1" dirty="0">
                <a:solidFill>
                  <a:schemeClr val="accent4"/>
                </a:solidFill>
                <a:latin typeface="Calibri Light"/>
                <a:ea typeface="Calibri Light" panose="020F0302020204030204" pitchFamily="34" charset="0"/>
                <a:cs typeface="Calibri Light"/>
              </a:rPr>
            </a:br>
            <a:br>
              <a:rPr lang="fr-FR" sz="6600" b="1" dirty="0">
                <a:solidFill>
                  <a:schemeClr val="accent4"/>
                </a:solidFill>
                <a:latin typeface="Calibri Light"/>
                <a:ea typeface="Calibri Light" panose="020F0302020204030204" pitchFamily="34" charset="0"/>
                <a:cs typeface="Calibri Light"/>
              </a:rPr>
            </a:br>
            <a:r>
              <a:rPr lang="fr-FR" sz="7300" b="1" dirty="0">
                <a:solidFill>
                  <a:schemeClr val="accent4"/>
                </a:solidFill>
                <a:latin typeface="Calibri Light"/>
                <a:ea typeface="Calibri Light" panose="020F0302020204030204" pitchFamily="34" charset="0"/>
                <a:cs typeface="Calibri Light"/>
              </a:rPr>
              <a:t>Faire ses études à l’étranger </a:t>
            </a:r>
            <a:br>
              <a:rPr lang="fr-FR" sz="6600" b="1" dirty="0">
                <a:solidFill>
                  <a:schemeClr val="accent1"/>
                </a:solidFill>
                <a:latin typeface="Calibri Light"/>
                <a:ea typeface="Calibri Light" panose="020F0302020204030204" pitchFamily="34" charset="0"/>
                <a:cs typeface="Calibri Light"/>
              </a:rPr>
            </a:br>
            <a:br>
              <a:rPr lang="fr-FR" sz="6600" b="1" dirty="0">
                <a:solidFill>
                  <a:schemeClr val="accent4"/>
                </a:solidFill>
                <a:latin typeface="Arial Black" panose="020B0A04020102020204" pitchFamily="34" charset="0"/>
              </a:rPr>
            </a:br>
            <a:endParaRPr lang="fr-FR" sz="5600" b="1" dirty="0">
              <a:latin typeface="Arial Black" panose="020B0A04020102020204" pitchFamily="34" charset="0"/>
            </a:endParaRP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5"/>
            </p:custDataLst>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4191A8CB-AA48-4020-961A-867D07D7A96F}"/>
              </a:ext>
            </a:extLst>
          </p:cNvPr>
          <p:cNvSpPr txBox="1"/>
          <p:nvPr>
            <p:custDataLst>
              <p:tags r:id="rId6"/>
            </p:custDataLst>
          </p:nvPr>
        </p:nvSpPr>
        <p:spPr>
          <a:xfrm>
            <a:off x="9882909" y="5886001"/>
            <a:ext cx="1712627"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Oct</a:t>
            </a:r>
            <a:r>
              <a:rPr lang="fr-FR" dirty="0">
                <a:solidFill>
                  <a:prstClr val="black"/>
                </a:solidFill>
                <a:latin typeface="Calibri" panose="020F0502020204030204"/>
              </a:rPr>
              <a: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2023</a:t>
            </a:r>
          </a:p>
        </p:txBody>
      </p:sp>
      <p:pic>
        <p:nvPicPr>
          <p:cNvPr id="12" name="Image 11">
            <a:extLst>
              <a:ext uri="{FF2B5EF4-FFF2-40B4-BE49-F238E27FC236}">
                <a16:creationId xmlns:a16="http://schemas.microsoft.com/office/drawing/2014/main" id="{146115D4-7BDF-4DD2-8302-D73E2AF3A925}"/>
              </a:ext>
            </a:extLst>
          </p:cNvPr>
          <p:cNvPicPr>
            <a:picLocks noChangeAspect="1"/>
          </p:cNvPicPr>
          <p:nvPr>
            <p:custDataLst>
              <p:tags r:id="rId7"/>
            </p:custDataLst>
          </p:nvPr>
        </p:nvPicPr>
        <p:blipFill>
          <a:blip r:embed="rId9" cstate="print">
            <a:extLst>
              <a:ext uri="{28A0092B-C50C-407E-A947-70E740481C1C}">
                <a14:useLocalDpi xmlns:a14="http://schemas.microsoft.com/office/drawing/2010/main" val="0"/>
              </a:ext>
            </a:extLst>
          </a:blip>
          <a:stretch>
            <a:fillRect/>
          </a:stretch>
        </p:blipFill>
        <p:spPr>
          <a:xfrm>
            <a:off x="8400256" y="878527"/>
            <a:ext cx="2731512" cy="748071"/>
          </a:xfrm>
          <a:prstGeom prst="rect">
            <a:avLst/>
          </a:prstGeom>
        </p:spPr>
      </p:pic>
    </p:spTree>
    <p:extLst>
      <p:ext uri="{BB962C8B-B14F-4D97-AF65-F5344CB8AC3E}">
        <p14:creationId xmlns:p14="http://schemas.microsoft.com/office/powerpoint/2010/main" val="1256723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7" name="Rectangle 3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Rectangle 4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0F0FDAB0-D07C-4624-96E3-F0BF00DF6CD0}"/>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0195654" y="5779196"/>
            <a:ext cx="1415717" cy="387718"/>
          </a:xfrm>
          <a:prstGeom prst="rect">
            <a:avLst/>
          </a:prstGeom>
        </p:spPr>
      </p:pic>
      <p:sp>
        <p:nvSpPr>
          <p:cNvPr id="4" name="ZoneTexte 3">
            <a:extLst>
              <a:ext uri="{FF2B5EF4-FFF2-40B4-BE49-F238E27FC236}">
                <a16:creationId xmlns:a16="http://schemas.microsoft.com/office/drawing/2014/main" id="{7C8FE437-5B21-7BBF-92A0-BDFD6D21A07A}"/>
              </a:ext>
            </a:extLst>
          </p:cNvPr>
          <p:cNvSpPr txBox="1"/>
          <p:nvPr/>
        </p:nvSpPr>
        <p:spPr>
          <a:xfrm>
            <a:off x="697871" y="449036"/>
            <a:ext cx="5002647" cy="4739759"/>
          </a:xfrm>
          <a:prstGeom prst="rect">
            <a:avLst/>
          </a:prstGeom>
          <a:noFill/>
        </p:spPr>
        <p:txBody>
          <a:bodyPr wrap="square">
            <a:spAutoFit/>
          </a:bodyPr>
          <a:lstStyle/>
          <a:p>
            <a:pPr algn="ctr"/>
            <a:r>
              <a:rPr lang="fr-FR" sz="2000" b="1" dirty="0">
                <a:solidFill>
                  <a:srgbClr val="F69122"/>
                </a:solidFill>
                <a:ea typeface="+mn-lt"/>
                <a:cs typeface="+mn-lt"/>
              </a:rPr>
              <a:t>LES  </a:t>
            </a:r>
            <a:r>
              <a:rPr lang="fr-FR" sz="2400" b="1" dirty="0">
                <a:solidFill>
                  <a:srgbClr val="F69122"/>
                </a:solidFill>
                <a:ea typeface="+mn-lt"/>
                <a:cs typeface="+mn-lt"/>
              </a:rPr>
              <a:t>CLASSEMENTS INTERNATIONAUX </a:t>
            </a:r>
          </a:p>
          <a:p>
            <a:pPr algn="ctr"/>
            <a:r>
              <a:rPr lang="fr-FR" sz="2400" b="1" dirty="0">
                <a:solidFill>
                  <a:srgbClr val="F69122"/>
                </a:solidFill>
                <a:ea typeface="+mn-lt"/>
                <a:cs typeface="+mn-lt"/>
              </a:rPr>
              <a:t>DES UNIVERSITES</a:t>
            </a:r>
            <a:endParaRPr lang="fr-FR" sz="2400" b="1" dirty="0">
              <a:solidFill>
                <a:srgbClr val="F69122"/>
              </a:solidFill>
              <a:latin typeface="Times New Roman" panose="02020603050405020304" pitchFamily="18" charset="0"/>
              <a:ea typeface="Calibri Light" panose="020F0302020204030204" pitchFamily="34" charset="0"/>
              <a:cs typeface="Calibri Light"/>
            </a:endParaRPr>
          </a:p>
          <a:p>
            <a:pPr algn="ctr"/>
            <a:endParaRPr lang="fr-FR" sz="1400" b="1" dirty="0">
              <a:solidFill>
                <a:srgbClr val="000000"/>
              </a:solidFill>
              <a:ea typeface="+mn-lt"/>
              <a:cs typeface="+mn-lt"/>
            </a:endParaRPr>
          </a:p>
          <a:p>
            <a:r>
              <a:rPr lang="fr-FR" sz="1600" dirty="0">
                <a:solidFill>
                  <a:srgbClr val="000000"/>
                </a:solidFill>
                <a:ea typeface="+mn-lt"/>
                <a:cs typeface="+mn-lt"/>
              </a:rPr>
              <a:t>Ces classements vous permettent de faire un tri . </a:t>
            </a:r>
          </a:p>
          <a:p>
            <a:pPr marL="342900" indent="-342900">
              <a:buFont typeface="Wingdings"/>
              <a:buChar char="Ø"/>
            </a:pPr>
            <a:r>
              <a:rPr lang="fr-FR" sz="1600" dirty="0">
                <a:solidFill>
                  <a:srgbClr val="000000"/>
                </a:solidFill>
                <a:ea typeface="+mn-lt"/>
                <a:cs typeface="+mn-lt"/>
              </a:rPr>
              <a:t>Vous pouvez  faire vos recherches par continent, par zone géographique et par pays, mais aussi par secteur d’études. </a:t>
            </a:r>
          </a:p>
          <a:p>
            <a:pPr marL="285750" indent="-285750">
              <a:buFont typeface="Wingdings" panose="05000000000000000000" pitchFamily="2" charset="2"/>
              <a:buChar char="Ø"/>
            </a:pPr>
            <a:r>
              <a:rPr lang="fr-FR" sz="1600" dirty="0">
                <a:solidFill>
                  <a:srgbClr val="000000"/>
                </a:solidFill>
                <a:ea typeface="+mn-lt"/>
                <a:cs typeface="+mn-lt"/>
              </a:rPr>
              <a:t>Si vous précisez Droit ou Business, par exemple, vous affinez vos recherches.</a:t>
            </a:r>
          </a:p>
          <a:p>
            <a:pPr marL="285750" indent="-285750">
              <a:buFont typeface="Wingdings" panose="05000000000000000000" pitchFamily="2" charset="2"/>
              <a:buChar char="Ø"/>
            </a:pPr>
            <a:r>
              <a:rPr lang="fr-FR" sz="1600" dirty="0">
                <a:solidFill>
                  <a:srgbClr val="000000"/>
                </a:solidFill>
                <a:ea typeface="+mn-lt"/>
                <a:cs typeface="+mn-lt"/>
              </a:rPr>
              <a:t>Si vous avez une idée encore plus précise du cursus que vous aimeriez faire, vous pouvez aussi le faire. Par exemple: « droit et banques » ou « business et tourisme ».</a:t>
            </a:r>
            <a:endParaRPr lang="fr-FR" sz="1600" dirty="0">
              <a:cs typeface="Calibri" panose="020F0502020204030204"/>
            </a:endParaRPr>
          </a:p>
          <a:p>
            <a:r>
              <a:rPr lang="fr-FR" sz="1600" dirty="0">
                <a:solidFill>
                  <a:srgbClr val="000000"/>
                </a:solidFill>
                <a:ea typeface="+mn-lt"/>
                <a:cs typeface="+mn-lt"/>
              </a:rPr>
              <a:t>En commençant par les classements les plus connus et sérieux, vous devriez  trouvez de quoi répondre à bon nombre de vos questions.</a:t>
            </a:r>
            <a:endParaRPr lang="fr-FR" sz="1600" dirty="0"/>
          </a:p>
          <a:p>
            <a:r>
              <a:rPr lang="fr-FR" sz="1600" dirty="0">
                <a:solidFill>
                  <a:srgbClr val="000000"/>
                </a:solidFill>
                <a:ea typeface="+mn-lt"/>
                <a:cs typeface="+mn-lt"/>
              </a:rPr>
              <a:t>Sans ordre de préférence, nous vous proposons déjà trois « international </a:t>
            </a:r>
            <a:r>
              <a:rPr lang="fr-FR" sz="1600" dirty="0" err="1">
                <a:solidFill>
                  <a:srgbClr val="000000"/>
                </a:solidFill>
                <a:ea typeface="+mn-lt"/>
                <a:cs typeface="+mn-lt"/>
              </a:rPr>
              <a:t>rankings</a:t>
            </a:r>
            <a:r>
              <a:rPr lang="fr-FR" sz="1600" dirty="0">
                <a:solidFill>
                  <a:srgbClr val="000000"/>
                </a:solidFill>
                <a:ea typeface="+mn-lt"/>
                <a:cs typeface="+mn-lt"/>
              </a:rPr>
              <a:t> » :</a:t>
            </a:r>
            <a:endParaRPr lang="fr-FR" sz="1600" dirty="0"/>
          </a:p>
        </p:txBody>
      </p:sp>
      <p:pic>
        <p:nvPicPr>
          <p:cNvPr id="2" name="Picture 2" descr="Comment choisir son Université à Montpellier ? - Villa Cassin">
            <a:extLst>
              <a:ext uri="{FF2B5EF4-FFF2-40B4-BE49-F238E27FC236}">
                <a16:creationId xmlns:a16="http://schemas.microsoft.com/office/drawing/2014/main" id="{E33BA4E2-94AD-3508-3AAD-5DEE8AE1CD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1484" y="1567543"/>
            <a:ext cx="4743088" cy="355731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7D3DAEE0-786C-00A1-D981-6A86AE5E6EA0}"/>
              </a:ext>
            </a:extLst>
          </p:cNvPr>
          <p:cNvSpPr txBox="1"/>
          <p:nvPr/>
        </p:nvSpPr>
        <p:spPr>
          <a:xfrm>
            <a:off x="145975" y="5208635"/>
            <a:ext cx="6345509" cy="1200329"/>
          </a:xfrm>
          <a:prstGeom prst="rect">
            <a:avLst/>
          </a:prstGeom>
          <a:noFill/>
        </p:spPr>
        <p:txBody>
          <a:bodyPr wrap="square" rtlCol="0">
            <a:spAutoFit/>
          </a:bodyPr>
          <a:lstStyle/>
          <a:p>
            <a:pPr marL="342900" indent="-342900">
              <a:buFont typeface="Wingdings"/>
              <a:buChar char="Ø"/>
            </a:pPr>
            <a:r>
              <a:rPr lang="en-US" sz="1600" dirty="0">
                <a:solidFill>
                  <a:srgbClr val="000000"/>
                </a:solidFill>
                <a:ea typeface="+mn-lt"/>
                <a:cs typeface="+mn-lt"/>
              </a:rPr>
              <a:t>QS World university ranking </a:t>
            </a:r>
            <a:r>
              <a:rPr lang="en-US" sz="1800" dirty="0">
                <a:solidFill>
                  <a:srgbClr val="000000"/>
                </a:solidFill>
                <a:ea typeface="+mn-lt"/>
                <a:cs typeface="+mn-lt"/>
              </a:rPr>
              <a:t>(</a:t>
            </a:r>
            <a:r>
              <a:rPr lang="en-US" sz="1800" dirty="0">
                <a:solidFill>
                  <a:srgbClr val="000000"/>
                </a:solidFill>
                <a:ea typeface="+mn-lt"/>
                <a:cs typeface="+mn-lt"/>
                <a:hlinkClick r:id="rId10"/>
              </a:rPr>
              <a:t>www.topuniversities.com</a:t>
            </a:r>
            <a:r>
              <a:rPr lang="en-US" sz="1800" dirty="0">
                <a:solidFill>
                  <a:srgbClr val="000000"/>
                </a:solidFill>
                <a:ea typeface="+mn-lt"/>
                <a:cs typeface="+mn-lt"/>
              </a:rPr>
              <a:t> )</a:t>
            </a:r>
            <a:endParaRPr lang="fr-FR" sz="1800" dirty="0">
              <a:solidFill>
                <a:srgbClr val="000000"/>
              </a:solidFill>
              <a:ea typeface="+mn-lt"/>
              <a:cs typeface="+mn-lt"/>
            </a:endParaRPr>
          </a:p>
          <a:p>
            <a:pPr marL="342900" indent="-342900">
              <a:buFont typeface="Wingdings"/>
              <a:buChar char="Ø"/>
            </a:pPr>
            <a:r>
              <a:rPr lang="en-US" sz="1600" dirty="0">
                <a:solidFill>
                  <a:srgbClr val="000000"/>
                </a:solidFill>
                <a:ea typeface="+mn-lt"/>
                <a:cs typeface="+mn-lt"/>
              </a:rPr>
              <a:t>Shanghai University Ranking </a:t>
            </a:r>
            <a:r>
              <a:rPr lang="en-US" sz="1800" dirty="0">
                <a:solidFill>
                  <a:srgbClr val="000000"/>
                </a:solidFill>
                <a:ea typeface="+mn-lt"/>
                <a:cs typeface="+mn-lt"/>
              </a:rPr>
              <a:t>(</a:t>
            </a:r>
            <a:r>
              <a:rPr lang="en-US" sz="1800" dirty="0">
                <a:solidFill>
                  <a:srgbClr val="000000"/>
                </a:solidFill>
                <a:ea typeface="+mn-lt"/>
                <a:cs typeface="+mn-lt"/>
                <a:hlinkClick r:id="rId11"/>
              </a:rPr>
              <a:t>www.shanghairanking.com</a:t>
            </a:r>
            <a:r>
              <a:rPr lang="en-US" sz="1800" dirty="0">
                <a:solidFill>
                  <a:srgbClr val="000000"/>
                </a:solidFill>
                <a:ea typeface="+mn-lt"/>
                <a:cs typeface="+mn-lt"/>
              </a:rPr>
              <a:t> )</a:t>
            </a:r>
            <a:endParaRPr lang="fr-FR" sz="1800" dirty="0">
              <a:solidFill>
                <a:srgbClr val="000000"/>
              </a:solidFill>
              <a:ea typeface="+mn-lt"/>
              <a:cs typeface="+mn-lt"/>
            </a:endParaRPr>
          </a:p>
          <a:p>
            <a:pPr marL="342900" indent="-342900">
              <a:buFont typeface="Wingdings"/>
              <a:buChar char="Ø"/>
            </a:pPr>
            <a:r>
              <a:rPr lang="en-US" sz="1600" dirty="0">
                <a:solidFill>
                  <a:srgbClr val="000000"/>
                </a:solidFill>
                <a:ea typeface="+mn-lt"/>
                <a:cs typeface="+mn-lt"/>
              </a:rPr>
              <a:t>The World university rankings </a:t>
            </a:r>
            <a:r>
              <a:rPr lang="en-US" sz="1800" dirty="0">
                <a:solidFill>
                  <a:srgbClr val="000000"/>
                </a:solidFill>
                <a:ea typeface="+mn-lt"/>
                <a:cs typeface="+mn-lt"/>
              </a:rPr>
              <a:t>(</a:t>
            </a:r>
            <a:r>
              <a:rPr lang="en-US" sz="1800" dirty="0">
                <a:solidFill>
                  <a:srgbClr val="000000"/>
                </a:solidFill>
                <a:ea typeface="+mn-lt"/>
                <a:cs typeface="+mn-lt"/>
                <a:hlinkClick r:id="rId12"/>
              </a:rPr>
              <a:t>www.timeshighereducation.com</a:t>
            </a:r>
            <a:r>
              <a:rPr lang="en-US" sz="1800" dirty="0">
                <a:solidFill>
                  <a:srgbClr val="000000"/>
                </a:solidFill>
                <a:ea typeface="+mn-lt"/>
                <a:cs typeface="+mn-lt"/>
              </a:rPr>
              <a:t>)</a:t>
            </a:r>
            <a:endParaRPr lang="fr-FR" sz="1800" dirty="0">
              <a:cs typeface="Calibri" panose="020F0502020204030204"/>
            </a:endParaRPr>
          </a:p>
          <a:p>
            <a:endParaRPr lang="fr-FR" dirty="0"/>
          </a:p>
        </p:txBody>
      </p:sp>
      <p:sp>
        <p:nvSpPr>
          <p:cNvPr id="5" name="ZoneTexte 4">
            <a:extLst>
              <a:ext uri="{FF2B5EF4-FFF2-40B4-BE49-F238E27FC236}">
                <a16:creationId xmlns:a16="http://schemas.microsoft.com/office/drawing/2014/main" id="{20C1FB85-9519-34F5-D75F-C393C3ACD013}"/>
              </a:ext>
            </a:extLst>
          </p:cNvPr>
          <p:cNvSpPr txBox="1"/>
          <p:nvPr>
            <p:custDataLst>
              <p:tags r:id="rId6"/>
            </p:custDataLst>
          </p:nvPr>
        </p:nvSpPr>
        <p:spPr>
          <a:xfrm>
            <a:off x="6095999" y="5848473"/>
            <a:ext cx="1415717" cy="646331"/>
          </a:xfrm>
          <a:prstGeom prst="rect">
            <a:avLst/>
          </a:prstGeom>
          <a:noFill/>
        </p:spPr>
        <p:txBody>
          <a:bodyPr wrap="square" rtlCol="0">
            <a:spAutoFit/>
          </a:bodyPr>
          <a:lstStyle/>
          <a:p>
            <a:pPr algn="r" defTabSz="457200">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Oct</a:t>
            </a:r>
            <a:r>
              <a:rPr lang="fr-FR" dirty="0">
                <a:solidFill>
                  <a:prstClr val="black"/>
                </a:solidFill>
                <a:latin typeface="Calibri" panose="020F0502020204030204"/>
              </a:rPr>
              <a: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2023</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748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7" name="Rectangle 3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Rectangle 4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0F0FDAB0-D07C-4624-96E3-F0BF00DF6CD0}"/>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0195654" y="5779196"/>
            <a:ext cx="1415717" cy="387718"/>
          </a:xfrm>
          <a:prstGeom prst="rect">
            <a:avLst/>
          </a:prstGeom>
        </p:spPr>
      </p:pic>
      <p:sp>
        <p:nvSpPr>
          <p:cNvPr id="4" name="ZoneTexte 3">
            <a:extLst>
              <a:ext uri="{FF2B5EF4-FFF2-40B4-BE49-F238E27FC236}">
                <a16:creationId xmlns:a16="http://schemas.microsoft.com/office/drawing/2014/main" id="{7C8FE437-5B21-7BBF-92A0-BDFD6D21A07A}"/>
              </a:ext>
            </a:extLst>
          </p:cNvPr>
          <p:cNvSpPr txBox="1"/>
          <p:nvPr/>
        </p:nvSpPr>
        <p:spPr>
          <a:xfrm>
            <a:off x="976882" y="545434"/>
            <a:ext cx="4723635" cy="5724644"/>
          </a:xfrm>
          <a:prstGeom prst="rect">
            <a:avLst/>
          </a:prstGeom>
          <a:noFill/>
        </p:spPr>
        <p:txBody>
          <a:bodyPr wrap="square">
            <a:spAutoFit/>
          </a:bodyPr>
          <a:lstStyle/>
          <a:p>
            <a:pPr algn="ctr"/>
            <a:r>
              <a:rPr lang="fr-FR" sz="2000" b="1" dirty="0">
                <a:solidFill>
                  <a:schemeClr val="accent4"/>
                </a:solidFill>
                <a:latin typeface="Calibri"/>
                <a:ea typeface="Calibri Light" panose="020F0302020204030204" pitchFamily="34" charset="0"/>
                <a:cs typeface="Calibri"/>
              </a:rPr>
              <a:t> </a:t>
            </a:r>
            <a:r>
              <a:rPr lang="fr-FR" sz="2800" b="1" dirty="0">
                <a:solidFill>
                  <a:srgbClr val="F69122"/>
                </a:solidFill>
                <a:latin typeface="Calibri"/>
                <a:ea typeface="Calibri Light" panose="020F0302020204030204" pitchFamily="34" charset="0"/>
                <a:cs typeface="Calibri"/>
              </a:rPr>
              <a:t>Nos conseils </a:t>
            </a:r>
          </a:p>
          <a:p>
            <a:pPr algn="ctr"/>
            <a:endParaRPr lang="fr-FR" b="1" dirty="0">
              <a:ea typeface="+mn-lt"/>
              <a:cs typeface="+mn-lt"/>
            </a:endParaRPr>
          </a:p>
          <a:p>
            <a:pPr marL="342900" indent="-342900" algn="just">
              <a:buFont typeface="Wingdings"/>
              <a:buChar char="Ø"/>
            </a:pPr>
            <a:r>
              <a:rPr lang="fr-FR" dirty="0">
                <a:ea typeface="+mn-lt"/>
                <a:cs typeface="+mn-lt"/>
              </a:rPr>
              <a:t>Toutes les universités ont des sites internet . </a:t>
            </a:r>
          </a:p>
          <a:p>
            <a:pPr marL="342900" indent="-342900" algn="just">
              <a:buFont typeface="Wingdings"/>
              <a:buChar char="Ø"/>
            </a:pPr>
            <a:endParaRPr lang="fr-FR" dirty="0">
              <a:ea typeface="+mn-lt"/>
              <a:cs typeface="+mn-lt"/>
            </a:endParaRPr>
          </a:p>
          <a:p>
            <a:pPr algn="just"/>
            <a:r>
              <a:rPr lang="fr-FR" dirty="0">
                <a:ea typeface="+mn-lt"/>
                <a:cs typeface="+mn-lt"/>
              </a:rPr>
              <a:t>Il faut les consulter! </a:t>
            </a:r>
          </a:p>
          <a:p>
            <a:pPr algn="just"/>
            <a:endParaRPr lang="fr-FR" dirty="0">
              <a:ea typeface="+mn-lt"/>
              <a:cs typeface="+mn-lt"/>
            </a:endParaRPr>
          </a:p>
          <a:p>
            <a:pPr marL="342900" indent="-342900" algn="just">
              <a:buFont typeface="Wingdings"/>
              <a:buChar char="Ø"/>
            </a:pPr>
            <a:r>
              <a:rPr lang="fr-FR" dirty="0">
                <a:ea typeface="+mn-lt"/>
                <a:cs typeface="+mn-lt"/>
              </a:rPr>
              <a:t>Vous y trouverez absolument toutes les informations nécessaires .</a:t>
            </a:r>
          </a:p>
          <a:p>
            <a:pPr marL="342900" indent="-342900" algn="just">
              <a:buFont typeface="Wingdings"/>
              <a:buChar char="Ø"/>
            </a:pPr>
            <a:endParaRPr lang="fr-FR" dirty="0">
              <a:ea typeface="+mn-lt"/>
              <a:cs typeface="+mn-lt"/>
            </a:endParaRPr>
          </a:p>
          <a:p>
            <a:pPr marL="342900" indent="-342900" algn="just">
              <a:buFont typeface="Wingdings"/>
              <a:buChar char="Ø"/>
            </a:pPr>
            <a:r>
              <a:rPr lang="fr-FR" dirty="0">
                <a:ea typeface="+mn-lt"/>
                <a:cs typeface="+mn-lt"/>
              </a:rPr>
              <a:t>Généralement vous y trouverez tous les cursus, parfois extrêmement détaillés, année par année. </a:t>
            </a:r>
          </a:p>
          <a:p>
            <a:pPr marL="342900" indent="-342900" algn="just">
              <a:buFont typeface="Wingdings"/>
              <a:buChar char="Ø"/>
            </a:pPr>
            <a:endParaRPr lang="fr-FR" dirty="0">
              <a:ea typeface="+mn-lt"/>
              <a:cs typeface="+mn-lt"/>
            </a:endParaRPr>
          </a:p>
          <a:p>
            <a:pPr marL="342900" indent="-342900" algn="just">
              <a:buFont typeface="Wingdings"/>
              <a:buChar char="Ø"/>
            </a:pPr>
            <a:r>
              <a:rPr lang="fr-FR" dirty="0">
                <a:ea typeface="+mn-lt"/>
                <a:cs typeface="+mn-lt"/>
              </a:rPr>
              <a:t>Vous y trouverez les « attendus » pour postuler. </a:t>
            </a:r>
          </a:p>
          <a:p>
            <a:pPr algn="just"/>
            <a:endParaRPr lang="fr-FR" dirty="0">
              <a:ea typeface="+mn-lt"/>
              <a:cs typeface="+mn-lt"/>
            </a:endParaRPr>
          </a:p>
          <a:p>
            <a:pPr algn="just"/>
            <a:r>
              <a:rPr lang="fr-FR" b="1" dirty="0">
                <a:ea typeface="+mn-lt"/>
                <a:cs typeface="+mn-lt"/>
              </a:rPr>
              <a:t>N’oubliez pas de bien toujours regarder les informations concernant les étudiants étrangers. </a:t>
            </a:r>
            <a:endParaRPr lang="fr-FR" b="1" dirty="0">
              <a:cs typeface="Calibri" panose="020F0502020204030204"/>
            </a:endParaRPr>
          </a:p>
          <a:p>
            <a:pPr algn="ctr"/>
            <a:endParaRPr lang="fr-FR" sz="1400" b="1" dirty="0">
              <a:effectLst/>
              <a:latin typeface="Calibri" panose="020F0502020204030204"/>
              <a:ea typeface="Times New Roman" panose="02020603050405020304" pitchFamily="18" charset="0"/>
              <a:cs typeface="Calibri" panose="020F0502020204030204"/>
            </a:endParaRPr>
          </a:p>
        </p:txBody>
      </p:sp>
      <p:pic>
        <p:nvPicPr>
          <p:cNvPr id="2" name="Picture 2" descr="Comment choisir son Université à Montpellier ? - Villa Cassin">
            <a:extLst>
              <a:ext uri="{FF2B5EF4-FFF2-40B4-BE49-F238E27FC236}">
                <a16:creationId xmlns:a16="http://schemas.microsoft.com/office/drawing/2014/main" id="{4AC7FECB-0E32-4A19-AA41-E0F657EBC6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1484" y="1567543"/>
            <a:ext cx="4743088" cy="355731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B648DDDB-7AA6-9F9F-57B8-DD6C80A74F8E}"/>
              </a:ext>
            </a:extLst>
          </p:cNvPr>
          <p:cNvSpPr txBox="1"/>
          <p:nvPr>
            <p:custDataLst>
              <p:tags r:id="rId6"/>
            </p:custDataLst>
          </p:nvPr>
        </p:nvSpPr>
        <p:spPr>
          <a:xfrm>
            <a:off x="6095999" y="5843748"/>
            <a:ext cx="1415717" cy="646331"/>
          </a:xfrm>
          <a:prstGeom prst="rect">
            <a:avLst/>
          </a:prstGeom>
          <a:noFill/>
        </p:spPr>
        <p:txBody>
          <a:bodyPr wrap="square" rtlCol="0">
            <a:spAutoFit/>
          </a:bodyPr>
          <a:lstStyle/>
          <a:p>
            <a:pPr algn="r" defTabSz="457200">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Oct</a:t>
            </a:r>
            <a:r>
              <a:rPr lang="fr-FR" dirty="0">
                <a:solidFill>
                  <a:prstClr val="black"/>
                </a:solidFill>
                <a:latin typeface="Calibri" panose="020F0502020204030204"/>
              </a:rPr>
              <a: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2023</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668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7" name="Rectangle 3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Rectangle 4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0F0FDAB0-D07C-4624-96E3-F0BF00DF6CD0}"/>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0195654" y="5779196"/>
            <a:ext cx="1415717" cy="387718"/>
          </a:xfrm>
          <a:prstGeom prst="rect">
            <a:avLst/>
          </a:prstGeom>
        </p:spPr>
      </p:pic>
      <p:sp>
        <p:nvSpPr>
          <p:cNvPr id="4" name="ZoneTexte 3">
            <a:extLst>
              <a:ext uri="{FF2B5EF4-FFF2-40B4-BE49-F238E27FC236}">
                <a16:creationId xmlns:a16="http://schemas.microsoft.com/office/drawing/2014/main" id="{7C8FE437-5B21-7BBF-92A0-BDFD6D21A07A}"/>
              </a:ext>
            </a:extLst>
          </p:cNvPr>
          <p:cNvSpPr txBox="1"/>
          <p:nvPr/>
        </p:nvSpPr>
        <p:spPr>
          <a:xfrm>
            <a:off x="855554" y="658693"/>
            <a:ext cx="4723635" cy="5663089"/>
          </a:xfrm>
          <a:prstGeom prst="rect">
            <a:avLst/>
          </a:prstGeom>
          <a:noFill/>
        </p:spPr>
        <p:txBody>
          <a:bodyPr wrap="square">
            <a:spAutoFit/>
          </a:bodyPr>
          <a:lstStyle/>
          <a:p>
            <a:pPr algn="ctr"/>
            <a:r>
              <a:rPr lang="fr-FR" sz="2800" b="1" dirty="0">
                <a:solidFill>
                  <a:srgbClr val="F69122"/>
                </a:solidFill>
                <a:latin typeface="Calibri"/>
                <a:ea typeface="Calibri Light" panose="020F0302020204030204" pitchFamily="34" charset="0"/>
                <a:cs typeface="Calibri"/>
              </a:rPr>
              <a:t>Nos conseils</a:t>
            </a:r>
          </a:p>
          <a:p>
            <a:pPr algn="ctr"/>
            <a:endParaRPr lang="fr-FR" sz="2000" b="1" dirty="0">
              <a:solidFill>
                <a:schemeClr val="accent4"/>
              </a:solidFill>
              <a:ea typeface="+mn-lt"/>
              <a:cs typeface="+mn-lt"/>
            </a:endParaRPr>
          </a:p>
          <a:p>
            <a:pPr algn="just"/>
            <a:r>
              <a:rPr lang="fr-FR" sz="2000" dirty="0">
                <a:ea typeface="+mn-lt"/>
                <a:cs typeface="+mn-lt"/>
              </a:rPr>
              <a:t>Lors de vos recherches vous constaterez que:</a:t>
            </a:r>
          </a:p>
          <a:p>
            <a:pPr algn="just"/>
            <a:endParaRPr lang="fr-FR" sz="2000" dirty="0">
              <a:ea typeface="+mn-lt"/>
              <a:cs typeface="+mn-lt"/>
            </a:endParaRPr>
          </a:p>
          <a:p>
            <a:pPr marL="342900" indent="-342900" algn="just">
              <a:buFont typeface="Wingdings"/>
              <a:buChar char="Ø"/>
            </a:pPr>
            <a:r>
              <a:rPr lang="fr-FR" sz="2000" dirty="0">
                <a:ea typeface="+mn-lt"/>
                <a:cs typeface="+mn-lt"/>
              </a:rPr>
              <a:t> Notre Baccalauréat est connu y compris ceux plus spécialisés comme </a:t>
            </a:r>
          </a:p>
          <a:p>
            <a:pPr marL="342900" indent="-342900" algn="just">
              <a:buFont typeface="Wingdings"/>
              <a:buChar char="Ø"/>
            </a:pPr>
            <a:endParaRPr lang="fr-FR" sz="2000" dirty="0">
              <a:ea typeface="+mn-lt"/>
              <a:cs typeface="+mn-lt"/>
            </a:endParaRPr>
          </a:p>
          <a:p>
            <a:pPr marL="342900" indent="-342900" algn="just">
              <a:buFont typeface="Wingdings"/>
              <a:buChar char="v"/>
            </a:pPr>
            <a:r>
              <a:rPr lang="fr-FR" sz="2000" dirty="0">
                <a:ea typeface="+mn-lt"/>
                <a:cs typeface="+mn-lt"/>
              </a:rPr>
              <a:t>l’option internationale du baccalauréat français </a:t>
            </a:r>
          </a:p>
          <a:p>
            <a:pPr marL="342900" indent="-342900" algn="just">
              <a:buFont typeface="Wingdings"/>
              <a:buChar char="v"/>
            </a:pPr>
            <a:r>
              <a:rPr lang="fr-FR" sz="2000" dirty="0">
                <a:ea typeface="+mn-lt"/>
                <a:cs typeface="+mn-lt"/>
              </a:rPr>
              <a:t> le baccalauréat section binationale français, comme mentionné plus haut. </a:t>
            </a:r>
            <a:endParaRPr lang="fr-FR" sz="2000" dirty="0">
              <a:cs typeface="Calibri" panose="020F0502020204030204"/>
            </a:endParaRPr>
          </a:p>
          <a:p>
            <a:pPr marL="342900" indent="-342900" algn="just">
              <a:buFont typeface="Wingdings"/>
              <a:buChar char="Ø"/>
            </a:pPr>
            <a:endParaRPr lang="fr-FR" sz="2000" dirty="0">
              <a:ea typeface="+mn-lt"/>
              <a:cs typeface="+mn-lt"/>
            </a:endParaRPr>
          </a:p>
          <a:p>
            <a:pPr algn="just"/>
            <a:r>
              <a:rPr lang="fr-FR" sz="2000" dirty="0">
                <a:ea typeface="+mn-lt"/>
                <a:cs typeface="+mn-lt"/>
              </a:rPr>
              <a:t>Mais attention,  vous trouverez aussi  « </a:t>
            </a:r>
            <a:r>
              <a:rPr lang="fr-FR" sz="2000" b="1" dirty="0">
                <a:ea typeface="+mn-lt"/>
                <a:cs typeface="+mn-lt"/>
              </a:rPr>
              <a:t>Baccalauréat International </a:t>
            </a:r>
            <a:r>
              <a:rPr lang="fr-FR" sz="2000" dirty="0">
                <a:ea typeface="+mn-lt"/>
                <a:cs typeface="+mn-lt"/>
              </a:rPr>
              <a:t>» </a:t>
            </a:r>
          </a:p>
          <a:p>
            <a:pPr algn="just"/>
            <a:endParaRPr lang="fr-FR" sz="2000" dirty="0">
              <a:ea typeface="+mn-lt"/>
              <a:cs typeface="+mn-lt"/>
            </a:endParaRPr>
          </a:p>
          <a:p>
            <a:pPr marL="342900" indent="-342900" algn="just">
              <a:buFont typeface="Wingdings"/>
              <a:buChar char="Ø"/>
            </a:pPr>
            <a:r>
              <a:rPr lang="fr-FR" sz="2000" dirty="0">
                <a:ea typeface="+mn-lt"/>
                <a:cs typeface="+mn-lt"/>
              </a:rPr>
              <a:t> Il s’agit-là du baccalauréat Suisse. </a:t>
            </a:r>
            <a:endParaRPr lang="fr-FR" sz="2000" dirty="0">
              <a:cs typeface="Calibri"/>
            </a:endParaRPr>
          </a:p>
          <a:p>
            <a:pPr marL="342900" indent="-342900" algn="just">
              <a:buFont typeface="Wingdings"/>
              <a:buChar char="Ø"/>
            </a:pPr>
            <a:endParaRPr lang="fr-FR" sz="1400" dirty="0">
              <a:cs typeface="Calibri"/>
            </a:endParaRPr>
          </a:p>
        </p:txBody>
      </p:sp>
      <p:pic>
        <p:nvPicPr>
          <p:cNvPr id="2" name="Picture 2" descr="Comment choisir son Université à Montpellier ? - Villa Cassin">
            <a:extLst>
              <a:ext uri="{FF2B5EF4-FFF2-40B4-BE49-F238E27FC236}">
                <a16:creationId xmlns:a16="http://schemas.microsoft.com/office/drawing/2014/main" id="{360424A5-A24B-881D-BAF7-F79B637B8C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1484" y="1567543"/>
            <a:ext cx="4743088" cy="355731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D70A41FC-F82D-50B2-6441-B31E0465E098}"/>
              </a:ext>
            </a:extLst>
          </p:cNvPr>
          <p:cNvSpPr txBox="1"/>
          <p:nvPr>
            <p:custDataLst>
              <p:tags r:id="rId6"/>
            </p:custDataLst>
          </p:nvPr>
        </p:nvSpPr>
        <p:spPr>
          <a:xfrm>
            <a:off x="6081205" y="5843748"/>
            <a:ext cx="1415717" cy="646331"/>
          </a:xfrm>
          <a:prstGeom prst="rect">
            <a:avLst/>
          </a:prstGeom>
          <a:noFill/>
        </p:spPr>
        <p:txBody>
          <a:bodyPr wrap="square" rtlCol="0">
            <a:spAutoFit/>
          </a:bodyPr>
          <a:lstStyle/>
          <a:p>
            <a:pPr algn="r" defTabSz="457200">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Oct</a:t>
            </a:r>
            <a:r>
              <a:rPr lang="fr-FR" dirty="0">
                <a:solidFill>
                  <a:prstClr val="black"/>
                </a:solidFill>
                <a:latin typeface="Calibri" panose="020F0502020204030204"/>
              </a:rPr>
              <a: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2023</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293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7" name="Rectangle 3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Rectangle 4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0F0FDAB0-D07C-4624-96E3-F0BF00DF6CD0}"/>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0195654" y="5779196"/>
            <a:ext cx="1415717" cy="387718"/>
          </a:xfrm>
          <a:prstGeom prst="rect">
            <a:avLst/>
          </a:prstGeom>
        </p:spPr>
      </p:pic>
      <p:sp>
        <p:nvSpPr>
          <p:cNvPr id="4" name="ZoneTexte 3">
            <a:extLst>
              <a:ext uri="{FF2B5EF4-FFF2-40B4-BE49-F238E27FC236}">
                <a16:creationId xmlns:a16="http://schemas.microsoft.com/office/drawing/2014/main" id="{7C8FE437-5B21-7BBF-92A0-BDFD6D21A07A}"/>
              </a:ext>
            </a:extLst>
          </p:cNvPr>
          <p:cNvSpPr txBox="1"/>
          <p:nvPr/>
        </p:nvSpPr>
        <p:spPr>
          <a:xfrm>
            <a:off x="803499" y="391886"/>
            <a:ext cx="4723635" cy="5940088"/>
          </a:xfrm>
          <a:prstGeom prst="rect">
            <a:avLst/>
          </a:prstGeom>
          <a:noFill/>
        </p:spPr>
        <p:txBody>
          <a:bodyPr wrap="square">
            <a:spAutoFit/>
          </a:bodyPr>
          <a:lstStyle/>
          <a:p>
            <a:pPr algn="ctr"/>
            <a:r>
              <a:rPr lang="fr-FR" sz="2800" b="1" dirty="0">
                <a:solidFill>
                  <a:srgbClr val="F69122"/>
                </a:solidFill>
                <a:ea typeface="+mn-lt"/>
                <a:cs typeface="+mn-lt"/>
              </a:rPr>
              <a:t>Nos conseils </a:t>
            </a:r>
          </a:p>
          <a:p>
            <a:pPr algn="just"/>
            <a:endParaRPr lang="fr-FR" sz="1600" dirty="0">
              <a:ea typeface="+mn-lt"/>
              <a:cs typeface="+mn-lt"/>
            </a:endParaRPr>
          </a:p>
          <a:p>
            <a:pPr algn="just"/>
            <a:r>
              <a:rPr lang="fr-FR" sz="1600" dirty="0">
                <a:ea typeface="+mn-lt"/>
                <a:cs typeface="+mn-lt"/>
              </a:rPr>
              <a:t>Lors de vos recherches il faut aussi accepter </a:t>
            </a:r>
            <a:r>
              <a:rPr lang="fr-FR" sz="1600" b="1" dirty="0">
                <a:ea typeface="+mn-lt"/>
                <a:cs typeface="+mn-lt"/>
              </a:rPr>
              <a:t>de ne pas forcément raisonner « à la française ».</a:t>
            </a:r>
            <a:endParaRPr lang="fr-FR" sz="1600" b="1" dirty="0">
              <a:cs typeface="Calibri"/>
            </a:endParaRPr>
          </a:p>
          <a:p>
            <a:pPr algn="just"/>
            <a:endParaRPr lang="fr-FR" sz="1600" b="1" dirty="0">
              <a:ea typeface="+mn-lt"/>
              <a:cs typeface="+mn-lt"/>
            </a:endParaRPr>
          </a:p>
          <a:p>
            <a:pPr marL="342900" indent="-342900" algn="just">
              <a:buFont typeface="Wingdings"/>
              <a:buChar char="Ø"/>
            </a:pPr>
            <a:r>
              <a:rPr lang="fr-FR" sz="1600" dirty="0">
                <a:ea typeface="+mn-lt"/>
                <a:cs typeface="+mn-lt"/>
              </a:rPr>
              <a:t>Nous avons tendance à penser qu’avoir une formation très scientifique est la voie royale qui vous ouvre toutes les portes.</a:t>
            </a:r>
            <a:endParaRPr lang="fr-FR" sz="1600" dirty="0">
              <a:cs typeface="Calibri"/>
            </a:endParaRPr>
          </a:p>
          <a:p>
            <a:pPr marL="342900" indent="-342900" algn="just">
              <a:buFont typeface="Wingdings"/>
              <a:buChar char="v"/>
            </a:pPr>
            <a:r>
              <a:rPr lang="fr-FR" sz="1600" i="1" dirty="0">
                <a:solidFill>
                  <a:srgbClr val="0070C0"/>
                </a:solidFill>
                <a:ea typeface="+mn-lt"/>
                <a:cs typeface="+mn-lt"/>
              </a:rPr>
              <a:t>Or, ce qui est assez vrai chez nous ne l’est pas forcément hors de nos frontières.</a:t>
            </a:r>
            <a:endParaRPr lang="fr-FR" sz="1600" i="1" dirty="0">
              <a:solidFill>
                <a:srgbClr val="0070C0"/>
              </a:solidFill>
              <a:cs typeface="Calibri" panose="020F0502020204030204"/>
            </a:endParaRPr>
          </a:p>
          <a:p>
            <a:pPr algn="just"/>
            <a:endParaRPr lang="fr-FR" sz="1600" b="1" dirty="0">
              <a:ea typeface="+mn-lt"/>
              <a:cs typeface="+mn-lt"/>
            </a:endParaRPr>
          </a:p>
          <a:p>
            <a:pPr algn="just"/>
            <a:r>
              <a:rPr lang="fr-FR" sz="1600" dirty="0">
                <a:ea typeface="+mn-lt"/>
                <a:cs typeface="+mn-lt"/>
              </a:rPr>
              <a:t>Dans bien des pays, s’il est logique lorsque si vous postulez</a:t>
            </a:r>
          </a:p>
          <a:p>
            <a:pPr algn="just"/>
            <a:endParaRPr lang="fr-FR" sz="800" dirty="0">
              <a:ea typeface="+mn-lt"/>
              <a:cs typeface="+mn-lt"/>
            </a:endParaRPr>
          </a:p>
          <a:p>
            <a:pPr marL="342900" indent="-342900" algn="just">
              <a:buFont typeface="Wingdings"/>
              <a:buChar char="Ø"/>
            </a:pPr>
            <a:r>
              <a:rPr lang="fr-FR" sz="1600" dirty="0">
                <a:ea typeface="+mn-lt"/>
                <a:cs typeface="+mn-lt"/>
              </a:rPr>
              <a:t>pour un parcours plutôt scientifique qu’effectivement votre formation soit scientifique</a:t>
            </a:r>
          </a:p>
          <a:p>
            <a:pPr marL="342900" indent="-342900" algn="just">
              <a:buFont typeface="Wingdings"/>
              <a:buChar char="Ø"/>
            </a:pPr>
            <a:r>
              <a:rPr lang="fr-FR" sz="1600" dirty="0">
                <a:ea typeface="+mn-lt"/>
                <a:cs typeface="+mn-lt"/>
              </a:rPr>
              <a:t> il est aussi logique que si vous voulez faire des études dans un domaine « plus littéraire »,  vous devez avoir un parcours cohérent avec cela.</a:t>
            </a:r>
          </a:p>
          <a:p>
            <a:pPr marL="342900" indent="-342900" algn="just">
              <a:buFont typeface="Wingdings"/>
              <a:buChar char="Ø"/>
            </a:pPr>
            <a:endParaRPr lang="fr-FR" sz="800" dirty="0">
              <a:cs typeface="Calibri"/>
            </a:endParaRPr>
          </a:p>
          <a:p>
            <a:pPr marL="342900" indent="-342900" algn="just">
              <a:buFont typeface="Wingdings"/>
              <a:buChar char="v"/>
            </a:pPr>
            <a:r>
              <a:rPr lang="fr-FR" sz="1600" b="1" i="1" dirty="0">
                <a:solidFill>
                  <a:srgbClr val="0070C0"/>
                </a:solidFill>
                <a:ea typeface="+mn-lt"/>
                <a:cs typeface="+mn-lt"/>
              </a:rPr>
              <a:t>Votre formation (donc votre Baccalauréat scientifique) même si excellente, ne vous ouvrira pas forcément les portes  si vous postulez pour un cursus «  littéraire </a:t>
            </a:r>
            <a:r>
              <a:rPr lang="fr-FR" sz="1600" b="1" i="1" dirty="0">
                <a:ea typeface="+mn-lt"/>
                <a:cs typeface="+mn-lt"/>
              </a:rPr>
              <a:t>» . </a:t>
            </a:r>
            <a:endParaRPr lang="fr-FR" sz="1600" b="1" i="1" dirty="0">
              <a:cs typeface="Calibri" panose="020F0502020204030204"/>
            </a:endParaRPr>
          </a:p>
        </p:txBody>
      </p:sp>
      <p:pic>
        <p:nvPicPr>
          <p:cNvPr id="2" name="Picture 2" descr="Comment choisir son Université à Montpellier ? - Villa Cassin">
            <a:extLst>
              <a:ext uri="{FF2B5EF4-FFF2-40B4-BE49-F238E27FC236}">
                <a16:creationId xmlns:a16="http://schemas.microsoft.com/office/drawing/2014/main" id="{8EA9582F-6B01-95E5-C231-270AD9D2BB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1484" y="1567543"/>
            <a:ext cx="4743088" cy="355731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5F3686E9-9059-C02F-E071-FE1B141792A3}"/>
              </a:ext>
            </a:extLst>
          </p:cNvPr>
          <p:cNvSpPr txBox="1"/>
          <p:nvPr>
            <p:custDataLst>
              <p:tags r:id="rId6"/>
            </p:custDataLst>
          </p:nvPr>
        </p:nvSpPr>
        <p:spPr>
          <a:xfrm>
            <a:off x="6068165" y="5762633"/>
            <a:ext cx="1415717" cy="646331"/>
          </a:xfrm>
          <a:prstGeom prst="rect">
            <a:avLst/>
          </a:prstGeom>
          <a:noFill/>
        </p:spPr>
        <p:txBody>
          <a:bodyPr wrap="square" rtlCol="0">
            <a:spAutoFit/>
          </a:bodyPr>
          <a:lstStyle/>
          <a:p>
            <a:pPr algn="r" defTabSz="457200">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Oct</a:t>
            </a:r>
            <a:r>
              <a:rPr lang="fr-FR" dirty="0">
                <a:solidFill>
                  <a:prstClr val="black"/>
                </a:solidFill>
                <a:latin typeface="Calibri" panose="020F0502020204030204"/>
              </a:rPr>
              <a: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2023</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80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7" name="Rectangle 3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Rectangle 4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0F0FDAB0-D07C-4624-96E3-F0BF00DF6CD0}"/>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0195654" y="5779196"/>
            <a:ext cx="1415717" cy="387718"/>
          </a:xfrm>
          <a:prstGeom prst="rect">
            <a:avLst/>
          </a:prstGeom>
        </p:spPr>
      </p:pic>
      <p:sp>
        <p:nvSpPr>
          <p:cNvPr id="4" name="ZoneTexte 3">
            <a:extLst>
              <a:ext uri="{FF2B5EF4-FFF2-40B4-BE49-F238E27FC236}">
                <a16:creationId xmlns:a16="http://schemas.microsoft.com/office/drawing/2014/main" id="{7C8FE437-5B21-7BBF-92A0-BDFD6D21A07A}"/>
              </a:ext>
            </a:extLst>
          </p:cNvPr>
          <p:cNvSpPr txBox="1"/>
          <p:nvPr/>
        </p:nvSpPr>
        <p:spPr>
          <a:xfrm>
            <a:off x="846848" y="1520467"/>
            <a:ext cx="4723635" cy="3877985"/>
          </a:xfrm>
          <a:prstGeom prst="rect">
            <a:avLst/>
          </a:prstGeom>
          <a:noFill/>
        </p:spPr>
        <p:txBody>
          <a:bodyPr wrap="square">
            <a:spAutoFit/>
          </a:bodyPr>
          <a:lstStyle/>
          <a:p>
            <a:pPr algn="ctr"/>
            <a:r>
              <a:rPr lang="fr-FR" sz="2400" b="1" dirty="0">
                <a:solidFill>
                  <a:srgbClr val="F69122"/>
                </a:solidFill>
                <a:latin typeface="Calibri"/>
                <a:ea typeface="Calibri Light" panose="020F0302020204030204" pitchFamily="34" charset="0"/>
                <a:cs typeface="Calibri"/>
              </a:rPr>
              <a:t>POINT de VIGILANCE </a:t>
            </a:r>
          </a:p>
          <a:p>
            <a:pPr algn="ctr"/>
            <a:endParaRPr lang="fr-FR" sz="1400" b="1" dirty="0">
              <a:ea typeface="+mn-lt"/>
              <a:cs typeface="+mn-lt"/>
            </a:endParaRPr>
          </a:p>
          <a:p>
            <a:pPr algn="just"/>
            <a:endParaRPr lang="fr-FR" sz="2000" dirty="0">
              <a:cs typeface="Calibri"/>
            </a:endParaRPr>
          </a:p>
          <a:p>
            <a:pPr algn="just"/>
            <a:r>
              <a:rPr lang="fr-FR" sz="2000" dirty="0">
                <a:ea typeface="+mn-lt"/>
                <a:cs typeface="+mn-lt"/>
              </a:rPr>
              <a:t>Certains pays </a:t>
            </a:r>
          </a:p>
          <a:p>
            <a:pPr algn="just"/>
            <a:endParaRPr lang="fr-FR" sz="2000" dirty="0">
              <a:ea typeface="+mn-lt"/>
              <a:cs typeface="+mn-lt"/>
            </a:endParaRPr>
          </a:p>
          <a:p>
            <a:pPr marL="342900" indent="-342900" algn="just">
              <a:buFont typeface="Wingdings"/>
              <a:buChar char="Ø"/>
            </a:pPr>
            <a:r>
              <a:rPr lang="fr-FR" sz="2000" dirty="0">
                <a:ea typeface="+mn-lt"/>
                <a:cs typeface="+mn-lt"/>
              </a:rPr>
              <a:t>Demandent aux ressortissants étrangers de valider dans leur cursus des modules d’apprentissage de la langue du pays d’accueil. </a:t>
            </a:r>
          </a:p>
          <a:p>
            <a:pPr algn="just"/>
            <a:endParaRPr lang="fr-FR" sz="2000" dirty="0">
              <a:ea typeface="+mn-lt"/>
              <a:cs typeface="+mn-lt"/>
            </a:endParaRPr>
          </a:p>
          <a:p>
            <a:pPr marL="342900" indent="-342900" algn="just">
              <a:buFont typeface="Wingdings"/>
              <a:buChar char="v"/>
            </a:pPr>
            <a:r>
              <a:rPr lang="fr-FR" sz="2000" i="1" dirty="0">
                <a:ea typeface="+mn-lt"/>
                <a:cs typeface="+mn-lt"/>
              </a:rPr>
              <a:t>Exemple :  l’Islande .  </a:t>
            </a:r>
            <a:endParaRPr lang="fr-FR" sz="2000" i="1" dirty="0">
              <a:cs typeface="Calibri"/>
            </a:endParaRPr>
          </a:p>
          <a:p>
            <a:pPr algn="just"/>
            <a:endParaRPr lang="fr-FR" sz="1400" b="1" dirty="0">
              <a:cs typeface="Calibri"/>
            </a:endParaRPr>
          </a:p>
          <a:p>
            <a:pPr algn="just"/>
            <a:endParaRPr lang="fr-FR" sz="1400" b="1" dirty="0">
              <a:cs typeface="Calibri"/>
            </a:endParaRPr>
          </a:p>
        </p:txBody>
      </p:sp>
      <p:pic>
        <p:nvPicPr>
          <p:cNvPr id="6146" name="Picture 2" descr="Point vigilance météorologique Le... - Ville de Draguignan | Facebook">
            <a:extLst>
              <a:ext uri="{FF2B5EF4-FFF2-40B4-BE49-F238E27FC236}">
                <a16:creationId xmlns:a16="http://schemas.microsoft.com/office/drawing/2014/main" id="{D3C81876-D37E-DF34-A705-5D837E5A61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01533" y="1833189"/>
            <a:ext cx="5593643" cy="295069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28A48E86-2BD7-53FB-FF27-0D3197517BBB}"/>
              </a:ext>
            </a:extLst>
          </p:cNvPr>
          <p:cNvSpPr txBox="1"/>
          <p:nvPr>
            <p:custDataLst>
              <p:tags r:id="rId6"/>
            </p:custDataLst>
          </p:nvPr>
        </p:nvSpPr>
        <p:spPr>
          <a:xfrm>
            <a:off x="6095999" y="5762633"/>
            <a:ext cx="1415717" cy="646331"/>
          </a:xfrm>
          <a:prstGeom prst="rect">
            <a:avLst/>
          </a:prstGeom>
          <a:noFill/>
        </p:spPr>
        <p:txBody>
          <a:bodyPr wrap="square" rtlCol="0">
            <a:spAutoFit/>
          </a:bodyPr>
          <a:lstStyle/>
          <a:p>
            <a:pPr algn="r" defTabSz="457200">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Oct</a:t>
            </a:r>
            <a:r>
              <a:rPr lang="fr-FR" dirty="0">
                <a:solidFill>
                  <a:prstClr val="black"/>
                </a:solidFill>
                <a:latin typeface="Calibri" panose="020F0502020204030204"/>
              </a:rPr>
              <a: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2023</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07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7" name="Rectangle 3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Rectangle 4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0F0FDAB0-D07C-4624-96E3-F0BF00DF6CD0}"/>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0195654" y="5779196"/>
            <a:ext cx="1415717" cy="387718"/>
          </a:xfrm>
          <a:prstGeom prst="rect">
            <a:avLst/>
          </a:prstGeom>
        </p:spPr>
      </p:pic>
      <p:sp>
        <p:nvSpPr>
          <p:cNvPr id="4" name="ZoneTexte 3">
            <a:extLst>
              <a:ext uri="{FF2B5EF4-FFF2-40B4-BE49-F238E27FC236}">
                <a16:creationId xmlns:a16="http://schemas.microsoft.com/office/drawing/2014/main" id="{7C8FE437-5B21-7BBF-92A0-BDFD6D21A07A}"/>
              </a:ext>
            </a:extLst>
          </p:cNvPr>
          <p:cNvSpPr txBox="1"/>
          <p:nvPr/>
        </p:nvSpPr>
        <p:spPr>
          <a:xfrm>
            <a:off x="731521" y="148471"/>
            <a:ext cx="4990937" cy="6709529"/>
          </a:xfrm>
          <a:prstGeom prst="rect">
            <a:avLst/>
          </a:prstGeom>
          <a:noFill/>
        </p:spPr>
        <p:txBody>
          <a:bodyPr wrap="square">
            <a:spAutoFit/>
          </a:bodyPr>
          <a:lstStyle/>
          <a:p>
            <a:pPr algn="ctr"/>
            <a:r>
              <a:rPr lang="fr-FR" sz="2400" b="1" dirty="0">
                <a:solidFill>
                  <a:srgbClr val="F69122"/>
                </a:solidFill>
                <a:ea typeface="+mn-lt"/>
                <a:cs typeface="+mn-lt"/>
              </a:rPr>
              <a:t>L’aspect financier </a:t>
            </a:r>
            <a:endParaRPr lang="fr-FR" sz="2400" b="1" dirty="0">
              <a:solidFill>
                <a:srgbClr val="F69122"/>
              </a:solidFill>
            </a:endParaRPr>
          </a:p>
          <a:p>
            <a:pPr algn="ctr"/>
            <a:endParaRPr lang="fr-FR" sz="1400" dirty="0"/>
          </a:p>
          <a:p>
            <a:pPr algn="just"/>
            <a:r>
              <a:rPr lang="fr-FR" sz="1600" dirty="0">
                <a:ea typeface="+mn-lt"/>
                <a:cs typeface="+mn-lt"/>
              </a:rPr>
              <a:t>Il faut distinguer deux grands postes de dépenses :</a:t>
            </a:r>
          </a:p>
          <a:p>
            <a:pPr algn="just"/>
            <a:endParaRPr lang="fr-FR" sz="1600" dirty="0">
              <a:ea typeface="+mn-lt"/>
              <a:cs typeface="+mn-lt"/>
            </a:endParaRPr>
          </a:p>
          <a:p>
            <a:pPr marL="342900" indent="-342900" algn="just">
              <a:buFont typeface="Wingdings"/>
              <a:buChar char="Ø"/>
            </a:pPr>
            <a:r>
              <a:rPr lang="fr-FR" sz="1600" b="1" dirty="0">
                <a:solidFill>
                  <a:srgbClr val="0070C0"/>
                </a:solidFill>
                <a:ea typeface="+mn-lt"/>
                <a:cs typeface="+mn-lt"/>
              </a:rPr>
              <a:t>Le coût de l’année universitaire</a:t>
            </a:r>
            <a:r>
              <a:rPr lang="fr-FR" sz="1600" dirty="0">
                <a:ea typeface="+mn-lt"/>
                <a:cs typeface="+mn-lt"/>
              </a:rPr>
              <a:t>, c’est-à-dire le coût des cours.</a:t>
            </a:r>
          </a:p>
          <a:p>
            <a:pPr marL="342900" indent="-342900" algn="just">
              <a:buFont typeface="Wingdings"/>
              <a:buChar char="Ø"/>
            </a:pPr>
            <a:r>
              <a:rPr lang="fr-FR" sz="1600" b="1" dirty="0">
                <a:solidFill>
                  <a:srgbClr val="0070C0"/>
                </a:solidFill>
                <a:ea typeface="+mn-lt"/>
                <a:cs typeface="+mn-lt"/>
              </a:rPr>
              <a:t>Le coût de la vie quotidienne</a:t>
            </a:r>
            <a:r>
              <a:rPr lang="fr-FR" sz="1600" dirty="0">
                <a:ea typeface="+mn-lt"/>
                <a:cs typeface="+mn-lt"/>
              </a:rPr>
              <a:t>, c’est-à-dire le coût du logement, des déplacements, etc.</a:t>
            </a:r>
            <a:endParaRPr lang="fr-FR" sz="1600" dirty="0">
              <a:cs typeface="Calibri"/>
            </a:endParaRPr>
          </a:p>
          <a:p>
            <a:pPr algn="just"/>
            <a:endParaRPr lang="fr-FR" sz="1600" dirty="0">
              <a:ea typeface="+mn-lt"/>
              <a:cs typeface="+mn-lt"/>
            </a:endParaRPr>
          </a:p>
          <a:p>
            <a:pPr algn="just"/>
            <a:r>
              <a:rPr lang="fr-FR" sz="1600" dirty="0">
                <a:ea typeface="+mn-lt"/>
                <a:cs typeface="+mn-lt"/>
              </a:rPr>
              <a:t>Dans de nombreux pays les universités sont dites autonomes :</a:t>
            </a:r>
          </a:p>
          <a:p>
            <a:pPr marL="342900" indent="-342900" algn="just">
              <a:buFont typeface="Wingdings"/>
              <a:buChar char="Ø"/>
            </a:pPr>
            <a:r>
              <a:rPr lang="fr-FR" sz="1600" dirty="0">
                <a:ea typeface="+mn-lt"/>
                <a:cs typeface="+mn-lt"/>
              </a:rPr>
              <a:t>Elles sont libres d’appliquer les tarifs qu’elles souhaitent. </a:t>
            </a:r>
          </a:p>
          <a:p>
            <a:pPr marL="342900" indent="-342900" algn="just">
              <a:buFont typeface="Wingdings"/>
              <a:buChar char="Ø"/>
            </a:pPr>
            <a:r>
              <a:rPr lang="fr-FR" sz="1600" dirty="0">
                <a:ea typeface="+mn-lt"/>
                <a:cs typeface="+mn-lt"/>
              </a:rPr>
              <a:t>Pour parler en euros, le coût annuel peut être de </a:t>
            </a:r>
            <a:r>
              <a:rPr lang="fr-FR" sz="1600" b="1" dirty="0">
                <a:solidFill>
                  <a:srgbClr val="0070C0"/>
                </a:solidFill>
                <a:ea typeface="+mn-lt"/>
                <a:cs typeface="+mn-lt"/>
              </a:rPr>
              <a:t>plusieurs milliers d’euros par année d’études</a:t>
            </a:r>
            <a:r>
              <a:rPr lang="fr-FR" sz="1600" dirty="0">
                <a:ea typeface="+mn-lt"/>
                <a:cs typeface="+mn-lt"/>
              </a:rPr>
              <a:t>. </a:t>
            </a:r>
          </a:p>
          <a:p>
            <a:pPr algn="just"/>
            <a:r>
              <a:rPr lang="fr-FR" sz="1600" dirty="0">
                <a:ea typeface="+mn-lt"/>
                <a:cs typeface="+mn-lt"/>
              </a:rPr>
              <a:t>        </a:t>
            </a:r>
            <a:endParaRPr lang="fr-FR" sz="1600" dirty="0">
              <a:cs typeface="Calibri"/>
            </a:endParaRPr>
          </a:p>
          <a:p>
            <a:pPr algn="just"/>
            <a:r>
              <a:rPr lang="fr-FR" sz="1600" dirty="0">
                <a:ea typeface="+mn-lt"/>
                <a:cs typeface="+mn-lt"/>
              </a:rPr>
              <a:t>A cela donc il faut ajouter :</a:t>
            </a:r>
          </a:p>
          <a:p>
            <a:pPr algn="just"/>
            <a:endParaRPr lang="fr-FR" sz="1600" dirty="0">
              <a:ea typeface="+mn-lt"/>
              <a:cs typeface="+mn-lt"/>
            </a:endParaRPr>
          </a:p>
          <a:p>
            <a:pPr marL="342900" indent="-342900" algn="just">
              <a:buFont typeface="Wingdings"/>
              <a:buChar char="Ø"/>
            </a:pPr>
            <a:r>
              <a:rPr lang="fr-FR" sz="1600" dirty="0">
                <a:ea typeface="+mn-lt"/>
                <a:cs typeface="+mn-lt"/>
              </a:rPr>
              <a:t>le quotidien donc se loger, manger, se déplacer, avoir ses fournitures (livres etc.) , assurances, assurance santé, etc. </a:t>
            </a:r>
          </a:p>
          <a:p>
            <a:pPr marL="342900" indent="-342900" algn="just">
              <a:buFont typeface="Wingdings"/>
              <a:buChar char="Ø"/>
            </a:pPr>
            <a:endParaRPr lang="fr-FR" sz="1600" dirty="0">
              <a:ea typeface="+mn-lt"/>
              <a:cs typeface="+mn-lt"/>
            </a:endParaRPr>
          </a:p>
          <a:p>
            <a:pPr marL="342900" indent="-342900" algn="just">
              <a:buFont typeface="Wingdings"/>
              <a:buChar char="v"/>
            </a:pPr>
            <a:r>
              <a:rPr lang="fr-FR" sz="1600" i="1" dirty="0">
                <a:solidFill>
                  <a:srgbClr val="0070C0"/>
                </a:solidFill>
                <a:ea typeface="+mn-lt"/>
                <a:cs typeface="+mn-lt"/>
              </a:rPr>
              <a:t>Même si le coût va plus ou moins s’adapter au niveau de vie du pays d’accueil, cela n’en reste pas moins des sommes importantes.</a:t>
            </a:r>
            <a:endParaRPr lang="fr-FR" sz="1600" i="1" dirty="0">
              <a:solidFill>
                <a:srgbClr val="0070C0"/>
              </a:solidFill>
              <a:cs typeface="Calibri"/>
            </a:endParaRPr>
          </a:p>
          <a:p>
            <a:pPr algn="just"/>
            <a:endParaRPr lang="fr-FR" sz="1400" b="1" dirty="0">
              <a:cs typeface="Calibri"/>
            </a:endParaRPr>
          </a:p>
          <a:p>
            <a:pPr algn="just"/>
            <a:endParaRPr lang="fr-FR" sz="1400" b="1" dirty="0">
              <a:cs typeface="Calibri"/>
            </a:endParaRPr>
          </a:p>
        </p:txBody>
      </p:sp>
      <p:pic>
        <p:nvPicPr>
          <p:cNvPr id="11266" name="Picture 2" descr="Le budget de trésorerie : tout ce qu'il faut savoir">
            <a:extLst>
              <a:ext uri="{FF2B5EF4-FFF2-40B4-BE49-F238E27FC236}">
                <a16:creationId xmlns:a16="http://schemas.microsoft.com/office/drawing/2014/main" id="{8454DFA8-5AE2-2ADD-D971-FBD75D00FD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94109" y="2024953"/>
            <a:ext cx="5535082" cy="249078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09A4A7BD-4F19-F599-442E-9DE2A7522795}"/>
              </a:ext>
            </a:extLst>
          </p:cNvPr>
          <p:cNvSpPr txBox="1"/>
          <p:nvPr>
            <p:custDataLst>
              <p:tags r:id="rId6"/>
            </p:custDataLst>
          </p:nvPr>
        </p:nvSpPr>
        <p:spPr>
          <a:xfrm>
            <a:off x="5550265" y="5762633"/>
            <a:ext cx="1415717" cy="646331"/>
          </a:xfrm>
          <a:prstGeom prst="rect">
            <a:avLst/>
          </a:prstGeom>
          <a:noFill/>
        </p:spPr>
        <p:txBody>
          <a:bodyPr wrap="square" rtlCol="0">
            <a:spAutoFit/>
          </a:bodyPr>
          <a:lstStyle/>
          <a:p>
            <a:pPr algn="r" defTabSz="457200">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Oct</a:t>
            </a:r>
            <a:r>
              <a:rPr lang="fr-FR" dirty="0">
                <a:solidFill>
                  <a:prstClr val="black"/>
                </a:solidFill>
                <a:latin typeface="Calibri" panose="020F0502020204030204"/>
              </a:rPr>
              <a: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2023</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8549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7" name="Rectangle 3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Rectangle 4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0F0FDAB0-D07C-4624-96E3-F0BF00DF6CD0}"/>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0195654" y="5779196"/>
            <a:ext cx="1415717" cy="387718"/>
          </a:xfrm>
          <a:prstGeom prst="rect">
            <a:avLst/>
          </a:prstGeom>
        </p:spPr>
      </p:pic>
      <p:sp>
        <p:nvSpPr>
          <p:cNvPr id="4" name="ZoneTexte 3">
            <a:extLst>
              <a:ext uri="{FF2B5EF4-FFF2-40B4-BE49-F238E27FC236}">
                <a16:creationId xmlns:a16="http://schemas.microsoft.com/office/drawing/2014/main" id="{7C8FE437-5B21-7BBF-92A0-BDFD6D21A07A}"/>
              </a:ext>
            </a:extLst>
          </p:cNvPr>
          <p:cNvSpPr txBox="1"/>
          <p:nvPr/>
        </p:nvSpPr>
        <p:spPr>
          <a:xfrm>
            <a:off x="846848" y="1027641"/>
            <a:ext cx="4723635" cy="3939540"/>
          </a:xfrm>
          <a:prstGeom prst="rect">
            <a:avLst/>
          </a:prstGeom>
          <a:noFill/>
        </p:spPr>
        <p:txBody>
          <a:bodyPr wrap="square">
            <a:spAutoFit/>
          </a:bodyPr>
          <a:lstStyle/>
          <a:p>
            <a:pPr algn="ctr"/>
            <a:r>
              <a:rPr lang="fr-FR" sz="2400" b="1" dirty="0">
                <a:solidFill>
                  <a:srgbClr val="F69122"/>
                </a:solidFill>
                <a:ea typeface="+mn-lt"/>
                <a:cs typeface="+mn-lt"/>
              </a:rPr>
              <a:t>Les aides et les solutions possibles</a:t>
            </a:r>
          </a:p>
          <a:p>
            <a:pPr algn="ctr"/>
            <a:endParaRPr lang="fr-FR" sz="2400" b="1" dirty="0">
              <a:solidFill>
                <a:srgbClr val="F69122"/>
              </a:solidFill>
              <a:ea typeface="+mn-lt"/>
              <a:cs typeface="+mn-lt"/>
            </a:endParaRPr>
          </a:p>
          <a:p>
            <a:pPr algn="ctr"/>
            <a:endParaRPr lang="fr-FR" sz="2400" b="1" dirty="0">
              <a:solidFill>
                <a:srgbClr val="F69122"/>
              </a:solidFill>
              <a:ea typeface="+mn-lt"/>
              <a:cs typeface="+mn-lt"/>
            </a:endParaRPr>
          </a:p>
          <a:p>
            <a:pPr algn="ctr"/>
            <a:endParaRPr lang="fr-FR" sz="2400" b="1" dirty="0">
              <a:solidFill>
                <a:srgbClr val="F69122"/>
              </a:solidFill>
              <a:ea typeface="+mn-lt"/>
              <a:cs typeface="+mn-lt"/>
            </a:endParaRPr>
          </a:p>
          <a:p>
            <a:pPr algn="ctr"/>
            <a:endParaRPr lang="fr-FR" sz="1400" dirty="0">
              <a:ea typeface="+mn-lt"/>
              <a:cs typeface="+mn-lt"/>
            </a:endParaRPr>
          </a:p>
          <a:p>
            <a:r>
              <a:rPr lang="fr-FR" sz="2000" dirty="0">
                <a:ea typeface="+mn-lt"/>
                <a:cs typeface="+mn-lt"/>
              </a:rPr>
              <a:t>Il est plus simple ici de diviser les réponses en fonction des destinations</a:t>
            </a:r>
          </a:p>
          <a:p>
            <a:endParaRPr lang="fr-FR" sz="2000" dirty="0">
              <a:cs typeface="Calibri" panose="020F0502020204030204"/>
            </a:endParaRPr>
          </a:p>
          <a:p>
            <a:endParaRPr lang="fr-FR" sz="2000" dirty="0">
              <a:ea typeface="+mn-lt"/>
              <a:cs typeface="+mn-lt"/>
            </a:endParaRPr>
          </a:p>
          <a:p>
            <a:pPr marL="342900" indent="-342900">
              <a:buFont typeface="Wingdings"/>
              <a:buChar char="Ø"/>
            </a:pPr>
            <a:r>
              <a:rPr lang="fr-FR" sz="2000" dirty="0">
                <a:ea typeface="+mn-lt"/>
                <a:cs typeface="+mn-lt"/>
              </a:rPr>
              <a:t>En Europe (élargie)</a:t>
            </a:r>
          </a:p>
          <a:p>
            <a:endParaRPr lang="fr-FR" sz="2000" dirty="0">
              <a:ea typeface="+mn-lt"/>
              <a:cs typeface="+mn-lt"/>
            </a:endParaRPr>
          </a:p>
          <a:p>
            <a:pPr marL="342900" indent="-342900">
              <a:buFont typeface="Wingdings"/>
              <a:buChar char="Ø"/>
            </a:pPr>
            <a:r>
              <a:rPr lang="fr-FR" sz="2000" dirty="0">
                <a:ea typeface="+mn-lt"/>
                <a:cs typeface="+mn-lt"/>
              </a:rPr>
              <a:t>Le reste du monde.</a:t>
            </a:r>
            <a:endParaRPr lang="fr-FR" sz="2000" dirty="0">
              <a:cs typeface="Calibri" panose="020F0502020204030204"/>
            </a:endParaRPr>
          </a:p>
        </p:txBody>
      </p:sp>
      <p:pic>
        <p:nvPicPr>
          <p:cNvPr id="12294" name="Picture 6" descr="Étudiants : toutes les aides à connaître pour anticiper la rentrée -  Voyager Loin">
            <a:extLst>
              <a:ext uri="{FF2B5EF4-FFF2-40B4-BE49-F238E27FC236}">
                <a16:creationId xmlns:a16="http://schemas.microsoft.com/office/drawing/2014/main" id="{B7300879-AAA2-4F36-2B0E-850DB793618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2867" t="611" r="8326" b="-1"/>
          <a:stretch/>
        </p:blipFill>
        <p:spPr bwMode="auto">
          <a:xfrm>
            <a:off x="6291729" y="1447801"/>
            <a:ext cx="4991876" cy="354125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A7590734-1B6D-5D54-6D67-FCC387FCA780}"/>
              </a:ext>
            </a:extLst>
          </p:cNvPr>
          <p:cNvSpPr txBox="1"/>
          <p:nvPr>
            <p:custDataLst>
              <p:tags r:id="rId6"/>
            </p:custDataLst>
          </p:nvPr>
        </p:nvSpPr>
        <p:spPr>
          <a:xfrm>
            <a:off x="5869108" y="5819783"/>
            <a:ext cx="1415717" cy="646331"/>
          </a:xfrm>
          <a:prstGeom prst="rect">
            <a:avLst/>
          </a:prstGeom>
          <a:noFill/>
        </p:spPr>
        <p:txBody>
          <a:bodyPr wrap="square" rtlCol="0">
            <a:spAutoFit/>
          </a:bodyPr>
          <a:lstStyle/>
          <a:p>
            <a:pPr algn="r" defTabSz="457200">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Oct</a:t>
            </a:r>
            <a:r>
              <a:rPr lang="fr-FR" dirty="0">
                <a:solidFill>
                  <a:prstClr val="black"/>
                </a:solidFill>
                <a:latin typeface="Calibri" panose="020F0502020204030204"/>
              </a:rPr>
              <a: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2023</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9981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7" name="Rectangle 3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Rectangle 4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0F0FDAB0-D07C-4624-96E3-F0BF00DF6CD0}"/>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0195654" y="5779196"/>
            <a:ext cx="1415717" cy="387718"/>
          </a:xfrm>
          <a:prstGeom prst="rect">
            <a:avLst/>
          </a:prstGeom>
        </p:spPr>
      </p:pic>
      <p:sp>
        <p:nvSpPr>
          <p:cNvPr id="4" name="ZoneTexte 3">
            <a:extLst>
              <a:ext uri="{FF2B5EF4-FFF2-40B4-BE49-F238E27FC236}">
                <a16:creationId xmlns:a16="http://schemas.microsoft.com/office/drawing/2014/main" id="{7C8FE437-5B21-7BBF-92A0-BDFD6D21A07A}"/>
              </a:ext>
            </a:extLst>
          </p:cNvPr>
          <p:cNvSpPr txBox="1"/>
          <p:nvPr/>
        </p:nvSpPr>
        <p:spPr>
          <a:xfrm>
            <a:off x="818063" y="1290396"/>
            <a:ext cx="4879141" cy="4062651"/>
          </a:xfrm>
          <a:prstGeom prst="rect">
            <a:avLst/>
          </a:prstGeom>
          <a:noFill/>
        </p:spPr>
        <p:txBody>
          <a:bodyPr wrap="square">
            <a:spAutoFit/>
          </a:bodyPr>
          <a:lstStyle/>
          <a:p>
            <a:pPr algn="ctr"/>
            <a:r>
              <a:rPr lang="fr-FR" sz="2000" b="1" dirty="0">
                <a:solidFill>
                  <a:srgbClr val="F69122"/>
                </a:solidFill>
                <a:ea typeface="+mn-lt"/>
                <a:cs typeface="+mn-lt"/>
              </a:rPr>
              <a:t>AVOIR un JOB ETUDIANT</a:t>
            </a:r>
            <a:endParaRPr lang="fr-FR" sz="2000" b="1" dirty="0">
              <a:solidFill>
                <a:srgbClr val="F69122"/>
              </a:solidFill>
            </a:endParaRPr>
          </a:p>
          <a:p>
            <a:pPr algn="ctr"/>
            <a:endParaRPr lang="fr-FR" sz="1400" b="1" dirty="0">
              <a:ea typeface="+mn-lt"/>
              <a:cs typeface="+mn-lt"/>
            </a:endParaRPr>
          </a:p>
          <a:p>
            <a:pPr marL="342900" indent="-342900" algn="just">
              <a:buFont typeface="Wingdings"/>
              <a:buChar char="Ø"/>
            </a:pPr>
            <a:r>
              <a:rPr lang="fr-FR" sz="1400" b="1" dirty="0">
                <a:solidFill>
                  <a:srgbClr val="0070C0"/>
                </a:solidFill>
                <a:ea typeface="+mn-lt"/>
                <a:cs typeface="+mn-lt"/>
              </a:rPr>
              <a:t>En Europe c’est possible sans trop de difficulté.</a:t>
            </a:r>
          </a:p>
          <a:p>
            <a:pPr marL="342900" indent="-342900" algn="just">
              <a:buFont typeface="Wingdings"/>
              <a:buChar char="Ø"/>
            </a:pPr>
            <a:endParaRPr lang="fr-FR" sz="1400" dirty="0">
              <a:ea typeface="+mn-lt"/>
              <a:cs typeface="+mn-lt"/>
            </a:endParaRPr>
          </a:p>
          <a:p>
            <a:pPr marL="342900" indent="-342900" algn="just">
              <a:buFont typeface="Wingdings"/>
              <a:buChar char="v"/>
            </a:pPr>
            <a:r>
              <a:rPr lang="fr-FR" sz="1400" dirty="0">
                <a:ea typeface="+mn-lt"/>
                <a:cs typeface="+mn-lt"/>
              </a:rPr>
              <a:t> Il faut garder à l’esprit que vous avez intérêt à parler un minimum la langue officielle du pays pour faciliter votre recherche d’emploi. </a:t>
            </a:r>
          </a:p>
          <a:p>
            <a:pPr marL="342900" indent="-342900" algn="just">
              <a:buFont typeface="Wingdings"/>
              <a:buChar char="v"/>
            </a:pPr>
            <a:endParaRPr lang="fr-FR" sz="1400" dirty="0">
              <a:cs typeface="Calibri" panose="020F0502020204030204"/>
            </a:endParaRPr>
          </a:p>
          <a:p>
            <a:pPr marL="342900" indent="-342900" algn="just">
              <a:buFont typeface="Wingdings"/>
              <a:buChar char="Ø"/>
            </a:pPr>
            <a:r>
              <a:rPr lang="fr-FR" sz="1400" b="1" dirty="0">
                <a:solidFill>
                  <a:srgbClr val="0070C0"/>
                </a:solidFill>
                <a:ea typeface="+mn-lt"/>
                <a:cs typeface="+mn-lt"/>
              </a:rPr>
              <a:t>Dans le reste du monde</a:t>
            </a:r>
          </a:p>
          <a:p>
            <a:pPr algn="just"/>
            <a:endParaRPr lang="fr-FR" sz="1400" dirty="0">
              <a:ea typeface="+mn-lt"/>
              <a:cs typeface="+mn-lt"/>
            </a:endParaRPr>
          </a:p>
          <a:p>
            <a:pPr marL="342900" indent="-342900" algn="just">
              <a:buFont typeface="Wingdings"/>
              <a:buChar char="v"/>
            </a:pPr>
            <a:r>
              <a:rPr lang="fr-FR" sz="1400" dirty="0">
                <a:ea typeface="+mn-lt"/>
                <a:cs typeface="+mn-lt"/>
              </a:rPr>
              <a:t> Votre visa peut être restrictif et ne pas vous donner le droit de travailler. </a:t>
            </a:r>
          </a:p>
          <a:p>
            <a:pPr marL="342900" indent="-342900" algn="just">
              <a:buFont typeface="Wingdings"/>
              <a:buChar char="Ø"/>
            </a:pPr>
            <a:endParaRPr lang="fr-FR" sz="1400" dirty="0">
              <a:ea typeface="+mn-lt"/>
              <a:cs typeface="+mn-lt"/>
            </a:endParaRPr>
          </a:p>
          <a:p>
            <a:pPr marL="342900" indent="-342900" algn="just">
              <a:buFont typeface="Wingdings"/>
              <a:buChar char="v"/>
            </a:pPr>
            <a:r>
              <a:rPr lang="fr-FR" sz="1400" dirty="0">
                <a:ea typeface="+mn-lt"/>
                <a:cs typeface="+mn-lt"/>
              </a:rPr>
              <a:t>Il est préférable de respecter sous peine de vous voir expulser du pays. </a:t>
            </a:r>
            <a:endParaRPr lang="fr-FR" sz="1400" dirty="0">
              <a:cs typeface="Calibri" panose="020F0502020204030204"/>
            </a:endParaRPr>
          </a:p>
          <a:p>
            <a:pPr marL="342900" indent="-342900" algn="just">
              <a:buFont typeface="Wingdings"/>
              <a:buChar char="v"/>
            </a:pPr>
            <a:endParaRPr lang="fr-FR" sz="1400" dirty="0">
              <a:ea typeface="+mn-lt"/>
              <a:cs typeface="+mn-lt"/>
            </a:endParaRPr>
          </a:p>
          <a:p>
            <a:pPr marL="342900" indent="-342900" algn="just">
              <a:buFont typeface="Wingdings"/>
              <a:buChar char="v"/>
            </a:pPr>
            <a:r>
              <a:rPr lang="fr-FR" sz="1400" dirty="0">
                <a:ea typeface="+mn-lt"/>
                <a:cs typeface="+mn-lt"/>
              </a:rPr>
              <a:t>Parfois vous n’aurez le droit de travailler qu’après un certain temps dans le pays ( souvent plusieurs mois)</a:t>
            </a:r>
            <a:endParaRPr lang="fr-FR" sz="1400" dirty="0">
              <a:cs typeface="Calibri"/>
            </a:endParaRPr>
          </a:p>
        </p:txBody>
      </p:sp>
      <p:pic>
        <p:nvPicPr>
          <p:cNvPr id="13314" name="Picture 2" descr="Job étudiant : quel impact ? – BeStudentAgain">
            <a:extLst>
              <a:ext uri="{FF2B5EF4-FFF2-40B4-BE49-F238E27FC236}">
                <a16:creationId xmlns:a16="http://schemas.microsoft.com/office/drawing/2014/main" id="{8F519D3A-1277-6959-55DF-18BC525DFA1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4797" y="1758517"/>
            <a:ext cx="4408715" cy="2939143"/>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88CCC0C3-B725-F154-0B07-20C6E6174199}"/>
              </a:ext>
            </a:extLst>
          </p:cNvPr>
          <p:cNvSpPr txBox="1"/>
          <p:nvPr>
            <p:custDataLst>
              <p:tags r:id="rId6"/>
            </p:custDataLst>
          </p:nvPr>
        </p:nvSpPr>
        <p:spPr>
          <a:xfrm>
            <a:off x="6068165" y="5779196"/>
            <a:ext cx="1415717" cy="646331"/>
          </a:xfrm>
          <a:prstGeom prst="rect">
            <a:avLst/>
          </a:prstGeom>
          <a:noFill/>
        </p:spPr>
        <p:txBody>
          <a:bodyPr wrap="square" rtlCol="0">
            <a:spAutoFit/>
          </a:bodyPr>
          <a:lstStyle/>
          <a:p>
            <a:pPr algn="r" defTabSz="457200">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Oct</a:t>
            </a:r>
            <a:r>
              <a:rPr lang="fr-FR" dirty="0">
                <a:solidFill>
                  <a:prstClr val="black"/>
                </a:solidFill>
                <a:latin typeface="Calibri" panose="020F0502020204030204"/>
              </a:rPr>
              <a: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2023</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170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7" name="Rectangle 3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Rectangle 4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0F0FDAB0-D07C-4624-96E3-F0BF00DF6CD0}"/>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0195654" y="5779196"/>
            <a:ext cx="1415717" cy="387718"/>
          </a:xfrm>
          <a:prstGeom prst="rect">
            <a:avLst/>
          </a:prstGeom>
        </p:spPr>
      </p:pic>
      <p:sp>
        <p:nvSpPr>
          <p:cNvPr id="4" name="ZoneTexte 3">
            <a:extLst>
              <a:ext uri="{FF2B5EF4-FFF2-40B4-BE49-F238E27FC236}">
                <a16:creationId xmlns:a16="http://schemas.microsoft.com/office/drawing/2014/main" id="{7C8FE437-5B21-7BBF-92A0-BDFD6D21A07A}"/>
              </a:ext>
            </a:extLst>
          </p:cNvPr>
          <p:cNvSpPr txBox="1"/>
          <p:nvPr/>
        </p:nvSpPr>
        <p:spPr>
          <a:xfrm>
            <a:off x="846848" y="684361"/>
            <a:ext cx="4723635" cy="5816977"/>
          </a:xfrm>
          <a:prstGeom prst="rect">
            <a:avLst/>
          </a:prstGeom>
          <a:noFill/>
        </p:spPr>
        <p:txBody>
          <a:bodyPr wrap="square">
            <a:spAutoFit/>
          </a:bodyPr>
          <a:lstStyle/>
          <a:p>
            <a:pPr algn="ctr"/>
            <a:r>
              <a:rPr lang="fr-FR" sz="2000" b="1" dirty="0">
                <a:solidFill>
                  <a:srgbClr val="F69122"/>
                </a:solidFill>
                <a:ea typeface="+mn-lt"/>
                <a:cs typeface="+mn-lt"/>
              </a:rPr>
              <a:t>LES AIDES pour L'EUROPE</a:t>
            </a:r>
            <a:endParaRPr lang="fr-FR" sz="2000" b="1" dirty="0">
              <a:solidFill>
                <a:srgbClr val="F69122"/>
              </a:solidFill>
              <a:cs typeface="Calibri"/>
            </a:endParaRPr>
          </a:p>
          <a:p>
            <a:pPr algn="just"/>
            <a:endParaRPr lang="fr-FR" sz="1400" dirty="0"/>
          </a:p>
          <a:p>
            <a:pPr marL="342900" indent="-342900" algn="just">
              <a:buFont typeface="Wingdings"/>
              <a:buChar char="Ø"/>
            </a:pPr>
            <a:r>
              <a:rPr lang="fr-FR" dirty="0">
                <a:ea typeface="+mn-lt"/>
                <a:cs typeface="+mn-lt"/>
              </a:rPr>
              <a:t>Vous pouvez bénéficier des</a:t>
            </a:r>
            <a:r>
              <a:rPr lang="fr-FR" b="1" dirty="0">
                <a:ea typeface="+mn-lt"/>
                <a:cs typeface="+mn-lt"/>
              </a:rPr>
              <a:t> </a:t>
            </a:r>
            <a:r>
              <a:rPr lang="fr-FR" b="1" dirty="0">
                <a:solidFill>
                  <a:srgbClr val="0070C0"/>
                </a:solidFill>
                <a:ea typeface="+mn-lt"/>
                <a:cs typeface="+mn-lt"/>
              </a:rPr>
              <a:t>bourses d’état gérées par les CROUS</a:t>
            </a:r>
            <a:r>
              <a:rPr lang="fr-FR" b="1" dirty="0">
                <a:ea typeface="+mn-lt"/>
                <a:cs typeface="+mn-lt"/>
              </a:rPr>
              <a:t>. </a:t>
            </a:r>
          </a:p>
          <a:p>
            <a:pPr marL="342900" indent="-342900" algn="just">
              <a:buFont typeface="Wingdings"/>
              <a:buChar char="v"/>
            </a:pPr>
            <a:r>
              <a:rPr lang="fr-FR" i="1" dirty="0">
                <a:ea typeface="+mn-lt"/>
                <a:cs typeface="+mn-lt"/>
              </a:rPr>
              <a:t>Elles sont conditionnées aux revenus de la famille. </a:t>
            </a:r>
            <a:endParaRPr lang="fr-FR" i="1" dirty="0">
              <a:cs typeface="Calibri"/>
            </a:endParaRPr>
          </a:p>
          <a:p>
            <a:pPr algn="just"/>
            <a:endParaRPr lang="fr-FR" dirty="0">
              <a:ea typeface="+mn-lt"/>
              <a:cs typeface="+mn-lt"/>
            </a:endParaRPr>
          </a:p>
          <a:p>
            <a:pPr algn="just"/>
            <a:r>
              <a:rPr lang="fr-FR" dirty="0">
                <a:ea typeface="+mn-lt"/>
                <a:cs typeface="+mn-lt"/>
              </a:rPr>
              <a:t>Nous pouvons ajouter que </a:t>
            </a:r>
          </a:p>
          <a:p>
            <a:pPr algn="just"/>
            <a:endParaRPr lang="fr-FR" dirty="0">
              <a:ea typeface="+mn-lt"/>
              <a:cs typeface="+mn-lt"/>
            </a:endParaRPr>
          </a:p>
          <a:p>
            <a:pPr marL="342900" indent="-342900" algn="just">
              <a:buFont typeface="Wingdings"/>
              <a:buChar char="Ø"/>
            </a:pPr>
            <a:r>
              <a:rPr lang="fr-FR" b="1" dirty="0">
                <a:solidFill>
                  <a:srgbClr val="0070C0"/>
                </a:solidFill>
                <a:ea typeface="+mn-lt"/>
                <a:cs typeface="+mn-lt"/>
              </a:rPr>
              <a:t>Les régions</a:t>
            </a:r>
            <a:r>
              <a:rPr lang="fr-FR" dirty="0">
                <a:solidFill>
                  <a:srgbClr val="0070C0"/>
                </a:solidFill>
                <a:ea typeface="+mn-lt"/>
                <a:cs typeface="+mn-lt"/>
              </a:rPr>
              <a:t> </a:t>
            </a:r>
            <a:r>
              <a:rPr lang="fr-FR" dirty="0">
                <a:ea typeface="+mn-lt"/>
                <a:cs typeface="+mn-lt"/>
              </a:rPr>
              <a:t>offrent souvent une petite aide, ou bourses . </a:t>
            </a:r>
          </a:p>
          <a:p>
            <a:pPr marL="342900" indent="-342900" algn="just">
              <a:buFont typeface="Wingdings"/>
              <a:buChar char="v"/>
            </a:pPr>
            <a:r>
              <a:rPr lang="fr-FR" dirty="0">
                <a:ea typeface="+mn-lt"/>
                <a:cs typeface="+mn-lt"/>
              </a:rPr>
              <a:t>Nous vous conseillons d’explorer le site internet de votre région. </a:t>
            </a:r>
            <a:endParaRPr lang="fr-FR" dirty="0">
              <a:cs typeface="Calibri"/>
            </a:endParaRPr>
          </a:p>
          <a:p>
            <a:pPr marL="342900" indent="-342900" algn="just">
              <a:buFont typeface="Wingdings"/>
              <a:buChar char="v"/>
            </a:pPr>
            <a:endParaRPr lang="fr-FR" dirty="0">
              <a:ea typeface="+mn-lt"/>
              <a:cs typeface="+mn-lt"/>
            </a:endParaRPr>
          </a:p>
          <a:p>
            <a:pPr marL="342900" indent="-342900" algn="just">
              <a:buFont typeface="Wingdings"/>
              <a:buChar char="Ø"/>
            </a:pPr>
            <a:r>
              <a:rPr lang="fr-FR" dirty="0">
                <a:ea typeface="+mn-lt"/>
                <a:cs typeface="+mn-lt"/>
              </a:rPr>
              <a:t>Idem pour </a:t>
            </a:r>
            <a:r>
              <a:rPr lang="fr-FR" b="1" dirty="0">
                <a:solidFill>
                  <a:srgbClr val="0070C0"/>
                </a:solidFill>
                <a:ea typeface="+mn-lt"/>
                <a:cs typeface="+mn-lt"/>
              </a:rPr>
              <a:t>votre département</a:t>
            </a:r>
            <a:r>
              <a:rPr lang="fr-FR" dirty="0">
                <a:ea typeface="+mn-lt"/>
                <a:cs typeface="+mn-lt"/>
              </a:rPr>
              <a:t>. </a:t>
            </a:r>
          </a:p>
          <a:p>
            <a:pPr algn="just"/>
            <a:endParaRPr lang="fr-FR" dirty="0">
              <a:cs typeface="Calibri"/>
            </a:endParaRPr>
          </a:p>
          <a:p>
            <a:pPr marL="342900" indent="-342900" algn="just">
              <a:buFont typeface="Wingdings"/>
              <a:buChar char="v"/>
            </a:pPr>
            <a:r>
              <a:rPr lang="fr-FR" i="1" dirty="0">
                <a:ea typeface="+mn-lt"/>
                <a:cs typeface="+mn-lt"/>
              </a:rPr>
              <a:t>Parfois , vous pouvez bénéficier , sous certaines conditions d’aides sociales du pays d’accueil. </a:t>
            </a:r>
          </a:p>
          <a:p>
            <a:pPr marL="342900" indent="-342900" algn="just">
              <a:buFont typeface="Wingdings"/>
              <a:buChar char="v"/>
            </a:pPr>
            <a:r>
              <a:rPr lang="fr-FR" i="1" dirty="0">
                <a:ea typeface="+mn-lt"/>
                <a:cs typeface="+mn-lt"/>
              </a:rPr>
              <a:t>Souvent il s’agit d’aides d’urgence. </a:t>
            </a:r>
            <a:endParaRPr lang="fr-FR" i="1" dirty="0">
              <a:cs typeface="Calibri"/>
            </a:endParaRPr>
          </a:p>
          <a:p>
            <a:pPr algn="just"/>
            <a:endParaRPr lang="fr-FR" sz="1400" b="1" dirty="0">
              <a:cs typeface="Calibri"/>
            </a:endParaRPr>
          </a:p>
        </p:txBody>
      </p:sp>
      <p:pic>
        <p:nvPicPr>
          <p:cNvPr id="14338" name="Picture 2" descr="Salon « Partir étudier à l'étranger » de Paris | Cégep de la Gaspésie et  des Îles">
            <a:extLst>
              <a:ext uri="{FF2B5EF4-FFF2-40B4-BE49-F238E27FC236}">
                <a16:creationId xmlns:a16="http://schemas.microsoft.com/office/drawing/2014/main" id="{718B34C6-2803-4895-7690-498AD5DAF61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7666" t="2223"/>
          <a:stretch/>
        </p:blipFill>
        <p:spPr bwMode="auto">
          <a:xfrm>
            <a:off x="6330524" y="1230086"/>
            <a:ext cx="5014628" cy="3970124"/>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A3C41C9A-4E68-6DC2-B406-C4ED5E617FE8}"/>
              </a:ext>
            </a:extLst>
          </p:cNvPr>
          <p:cNvSpPr txBox="1"/>
          <p:nvPr>
            <p:custDataLst>
              <p:tags r:id="rId6"/>
            </p:custDataLst>
          </p:nvPr>
        </p:nvSpPr>
        <p:spPr>
          <a:xfrm>
            <a:off x="5953643" y="5799055"/>
            <a:ext cx="1415717" cy="646331"/>
          </a:xfrm>
          <a:prstGeom prst="rect">
            <a:avLst/>
          </a:prstGeom>
          <a:noFill/>
        </p:spPr>
        <p:txBody>
          <a:bodyPr wrap="square" rtlCol="0">
            <a:spAutoFit/>
          </a:bodyPr>
          <a:lstStyle/>
          <a:p>
            <a:pPr algn="r" defTabSz="457200">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Oct</a:t>
            </a:r>
            <a:r>
              <a:rPr lang="fr-FR" dirty="0">
                <a:solidFill>
                  <a:prstClr val="black"/>
                </a:solidFill>
                <a:latin typeface="Calibri" panose="020F0502020204030204"/>
              </a:rPr>
              <a: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2023</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628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7" name="Rectangle 3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Rectangle 4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0F0FDAB0-D07C-4624-96E3-F0BF00DF6CD0}"/>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0195654" y="5779196"/>
            <a:ext cx="1415717" cy="387718"/>
          </a:xfrm>
          <a:prstGeom prst="rect">
            <a:avLst/>
          </a:prstGeom>
        </p:spPr>
      </p:pic>
      <p:sp>
        <p:nvSpPr>
          <p:cNvPr id="4" name="ZoneTexte 3">
            <a:extLst>
              <a:ext uri="{FF2B5EF4-FFF2-40B4-BE49-F238E27FC236}">
                <a16:creationId xmlns:a16="http://schemas.microsoft.com/office/drawing/2014/main" id="{7C8FE437-5B21-7BBF-92A0-BDFD6D21A07A}"/>
              </a:ext>
            </a:extLst>
          </p:cNvPr>
          <p:cNvSpPr txBox="1"/>
          <p:nvPr/>
        </p:nvSpPr>
        <p:spPr>
          <a:xfrm>
            <a:off x="857043" y="1061388"/>
            <a:ext cx="4723635" cy="3847207"/>
          </a:xfrm>
          <a:prstGeom prst="rect">
            <a:avLst/>
          </a:prstGeom>
          <a:noFill/>
        </p:spPr>
        <p:txBody>
          <a:bodyPr wrap="square">
            <a:spAutoFit/>
          </a:bodyPr>
          <a:lstStyle/>
          <a:p>
            <a:pPr algn="ctr"/>
            <a:r>
              <a:rPr lang="fr-FR" sz="2000" b="1" dirty="0">
                <a:solidFill>
                  <a:srgbClr val="F69122"/>
                </a:solidFill>
                <a:ea typeface="+mn-lt"/>
                <a:cs typeface="+mn-lt"/>
              </a:rPr>
              <a:t>LES AIDES pour LE RESTE du MONDE</a:t>
            </a:r>
          </a:p>
          <a:p>
            <a:pPr algn="ctr"/>
            <a:endParaRPr lang="fr-FR" sz="2000" b="1" dirty="0">
              <a:solidFill>
                <a:srgbClr val="F69122"/>
              </a:solidFill>
              <a:ea typeface="+mn-lt"/>
              <a:cs typeface="+mn-lt"/>
            </a:endParaRPr>
          </a:p>
          <a:p>
            <a:pPr algn="ctr"/>
            <a:endParaRPr lang="fr-FR" sz="2000" b="1" dirty="0">
              <a:solidFill>
                <a:srgbClr val="F69122"/>
              </a:solidFill>
              <a:ea typeface="+mn-lt"/>
              <a:cs typeface="+mn-lt"/>
            </a:endParaRPr>
          </a:p>
          <a:p>
            <a:pPr algn="ctr"/>
            <a:endParaRPr lang="fr-FR" sz="2000" b="1" dirty="0">
              <a:solidFill>
                <a:srgbClr val="F69122"/>
              </a:solidFill>
              <a:cs typeface="Calibri"/>
            </a:endParaRPr>
          </a:p>
          <a:p>
            <a:pPr algn="ctr"/>
            <a:endParaRPr lang="fr-FR" sz="1400" b="1" dirty="0">
              <a:cs typeface="Calibri"/>
            </a:endParaRPr>
          </a:p>
          <a:p>
            <a:endParaRPr lang="fr-FR" sz="1400" dirty="0"/>
          </a:p>
          <a:p>
            <a:pPr algn="ctr"/>
            <a:endParaRPr lang="fr-FR" dirty="0"/>
          </a:p>
          <a:p>
            <a:pPr marL="342900" indent="-342900">
              <a:buFont typeface="Wingdings"/>
              <a:buChar char="Ø"/>
            </a:pPr>
            <a:r>
              <a:rPr lang="fr-FR" dirty="0">
                <a:ea typeface="+mn-lt"/>
                <a:cs typeface="+mn-lt"/>
              </a:rPr>
              <a:t>Les aides ou bourses que peuvent offrir vos régions ou département. </a:t>
            </a:r>
          </a:p>
          <a:p>
            <a:endParaRPr lang="fr-FR" dirty="0">
              <a:ea typeface="+mn-lt"/>
              <a:cs typeface="+mn-lt"/>
            </a:endParaRPr>
          </a:p>
          <a:p>
            <a:pPr marL="342900" indent="-342900">
              <a:buFont typeface="Wingdings"/>
              <a:buChar char="Ø"/>
            </a:pPr>
            <a:r>
              <a:rPr lang="fr-FR" dirty="0">
                <a:ea typeface="+mn-lt"/>
                <a:cs typeface="+mn-lt"/>
              </a:rPr>
              <a:t>De manière générale, vous n’avez pas droit aux aides sociales des pays d’accueil. </a:t>
            </a:r>
            <a:endParaRPr lang="fr-FR" dirty="0">
              <a:cs typeface="Calibri" panose="020F0502020204030204"/>
            </a:endParaRPr>
          </a:p>
          <a:p>
            <a:endParaRPr lang="fr-FR" sz="1400" b="1" dirty="0">
              <a:effectLst/>
              <a:latin typeface="Calibri" panose="020F0502020204030204"/>
              <a:ea typeface="Times New Roman" panose="02020603050405020304" pitchFamily="18" charset="0"/>
              <a:cs typeface="Calibri" panose="020F0502020204030204"/>
            </a:endParaRPr>
          </a:p>
          <a:p>
            <a:pPr algn="ctr"/>
            <a:endParaRPr lang="fr-FR" sz="1400" b="1" dirty="0">
              <a:latin typeface="Calibri" panose="020F0502020204030204"/>
              <a:ea typeface="Times New Roman" panose="02020603050405020304" pitchFamily="18" charset="0"/>
              <a:cs typeface="Calibri" panose="020F0502020204030204"/>
            </a:endParaRPr>
          </a:p>
        </p:txBody>
      </p:sp>
      <p:pic>
        <p:nvPicPr>
          <p:cNvPr id="15362" name="Picture 2" descr="L'éducation Pour Apprendre à étudier Dans Le Monde. étudiant Diplômé  étudiant à L'étranger Idée Internationale. | Photo Premium">
            <a:extLst>
              <a:ext uri="{FF2B5EF4-FFF2-40B4-BE49-F238E27FC236}">
                <a16:creationId xmlns:a16="http://schemas.microsoft.com/office/drawing/2014/main" id="{DD6CB829-67B9-339B-DA0C-6F247246DDE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96073" y="1415122"/>
            <a:ext cx="5483694" cy="3915673"/>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7629EEC6-E4A2-504B-5821-5B99A6669D11}"/>
              </a:ext>
            </a:extLst>
          </p:cNvPr>
          <p:cNvSpPr txBox="1"/>
          <p:nvPr>
            <p:custDataLst>
              <p:tags r:id="rId6"/>
            </p:custDataLst>
          </p:nvPr>
        </p:nvSpPr>
        <p:spPr>
          <a:xfrm>
            <a:off x="5480239" y="5819783"/>
            <a:ext cx="1415717" cy="646331"/>
          </a:xfrm>
          <a:prstGeom prst="rect">
            <a:avLst/>
          </a:prstGeom>
          <a:noFill/>
        </p:spPr>
        <p:txBody>
          <a:bodyPr wrap="square" rtlCol="0">
            <a:spAutoFit/>
          </a:bodyPr>
          <a:lstStyle/>
          <a:p>
            <a:pPr algn="r" defTabSz="457200">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Oct</a:t>
            </a:r>
            <a:r>
              <a:rPr lang="fr-FR" dirty="0">
                <a:solidFill>
                  <a:prstClr val="black"/>
                </a:solidFill>
                <a:latin typeface="Calibri" panose="020F0502020204030204"/>
              </a:rPr>
              <a: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2023</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562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7" name="Rectangle 3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Rectangle 4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0F0FDAB0-D07C-4624-96E3-F0BF00DF6CD0}"/>
              </a:ext>
            </a:extLst>
          </p:cNvPr>
          <p:cNvPicPr>
            <a:picLocks noChangeAspect="1"/>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0195654" y="5779196"/>
            <a:ext cx="1415717" cy="387718"/>
          </a:xfrm>
          <a:prstGeom prst="rect">
            <a:avLst/>
          </a:prstGeom>
        </p:spPr>
      </p:pic>
      <p:sp>
        <p:nvSpPr>
          <p:cNvPr id="2" name="Titre 1"/>
          <p:cNvSpPr>
            <a:spLocks noGrp="1"/>
          </p:cNvSpPr>
          <p:nvPr>
            <p:ph type="title"/>
            <p:custDataLst>
              <p:tags r:id="rId6"/>
            </p:custDataLst>
          </p:nvPr>
        </p:nvSpPr>
        <p:spPr>
          <a:xfrm>
            <a:off x="195855" y="1062885"/>
            <a:ext cx="5505024" cy="863834"/>
          </a:xfrm>
        </p:spPr>
        <p:txBody>
          <a:bodyPr vert="horz" lIns="91440" tIns="45720" rIns="91440" bIns="45720" rtlCol="0" anchor="t">
            <a:noAutofit/>
          </a:bodyPr>
          <a:lstStyle/>
          <a:p>
            <a:pPr algn="ctr"/>
            <a:r>
              <a:rPr lang="fr-FR" sz="4800" b="1" dirty="0">
                <a:solidFill>
                  <a:srgbClr val="F69122"/>
                </a:solidFill>
              </a:rPr>
              <a:t>Qui sommes-nous ?</a:t>
            </a:r>
            <a:endParaRPr lang="en-US" sz="4800" b="1" kern="1200" dirty="0">
              <a:solidFill>
                <a:srgbClr val="F69122"/>
              </a:solidFill>
            </a:endParaRPr>
          </a:p>
        </p:txBody>
      </p:sp>
      <p:sp>
        <p:nvSpPr>
          <p:cNvPr id="6" name="ZoneTexte 5">
            <a:extLst>
              <a:ext uri="{FF2B5EF4-FFF2-40B4-BE49-F238E27FC236}">
                <a16:creationId xmlns:a16="http://schemas.microsoft.com/office/drawing/2014/main" id="{97F59753-84FC-FA23-B0FB-D022A56859AD}"/>
              </a:ext>
            </a:extLst>
          </p:cNvPr>
          <p:cNvSpPr txBox="1"/>
          <p:nvPr/>
        </p:nvSpPr>
        <p:spPr>
          <a:xfrm>
            <a:off x="932977" y="2319624"/>
            <a:ext cx="4948688" cy="3108543"/>
          </a:xfrm>
          <a:prstGeom prst="rect">
            <a:avLst/>
          </a:prstGeom>
          <a:noFill/>
        </p:spPr>
        <p:txBody>
          <a:bodyPr wrap="square">
            <a:spAutoFit/>
          </a:bodyPr>
          <a:lstStyle/>
          <a:p>
            <a:r>
              <a:rPr lang="fr-FR" sz="2800" kern="0" dirty="0">
                <a:solidFill>
                  <a:srgbClr val="000000"/>
                </a:solidFill>
                <a:latin typeface="Calibri Light" pitchFamily="34"/>
                <a:ea typeface="Calibri Light" pitchFamily="34"/>
                <a:cs typeface="Calibri Light" pitchFamily="34"/>
              </a:rPr>
              <a:t>La Fédération des </a:t>
            </a:r>
            <a:r>
              <a:rPr lang="fr-FR" sz="2800" b="1" kern="0" dirty="0">
                <a:solidFill>
                  <a:srgbClr val="000000"/>
                </a:solidFill>
                <a:latin typeface="Calibri Light" pitchFamily="34"/>
                <a:ea typeface="Calibri Light" pitchFamily="34"/>
                <a:cs typeface="Calibri Light" pitchFamily="34"/>
              </a:rPr>
              <a:t>P</a:t>
            </a:r>
            <a:r>
              <a:rPr lang="fr-FR" sz="2800" kern="0" dirty="0">
                <a:solidFill>
                  <a:srgbClr val="000000"/>
                </a:solidFill>
                <a:latin typeface="Calibri Light" pitchFamily="34"/>
                <a:ea typeface="Calibri Light" pitchFamily="34"/>
                <a:cs typeface="Calibri Light" pitchFamily="34"/>
              </a:rPr>
              <a:t>arents d’</a:t>
            </a:r>
            <a:r>
              <a:rPr lang="fr-FR" sz="2800" b="1" kern="0" dirty="0">
                <a:solidFill>
                  <a:srgbClr val="000000"/>
                </a:solidFill>
                <a:latin typeface="Calibri Light" pitchFamily="34"/>
                <a:ea typeface="Calibri Light" pitchFamily="34"/>
                <a:cs typeface="Calibri Light" pitchFamily="34"/>
              </a:rPr>
              <a:t>E</a:t>
            </a:r>
            <a:r>
              <a:rPr lang="fr-FR" sz="2800" kern="0" dirty="0">
                <a:solidFill>
                  <a:srgbClr val="000000"/>
                </a:solidFill>
                <a:latin typeface="Calibri Light" pitchFamily="34"/>
                <a:ea typeface="Calibri Light" pitchFamily="34"/>
                <a:cs typeface="Calibri Light" pitchFamily="34"/>
              </a:rPr>
              <a:t>lèves de l’</a:t>
            </a:r>
            <a:r>
              <a:rPr lang="fr-FR" sz="2800" b="1" kern="0" dirty="0">
                <a:solidFill>
                  <a:srgbClr val="000000"/>
                </a:solidFill>
                <a:latin typeface="Calibri Light" pitchFamily="34"/>
                <a:ea typeface="Calibri Light" pitchFamily="34"/>
                <a:cs typeface="Calibri Light" pitchFamily="34"/>
              </a:rPr>
              <a:t>E</a:t>
            </a:r>
            <a:r>
              <a:rPr lang="fr-FR" sz="2800" kern="0" dirty="0">
                <a:solidFill>
                  <a:srgbClr val="000000"/>
                </a:solidFill>
                <a:latin typeface="Calibri Light" pitchFamily="34"/>
                <a:ea typeface="Calibri Light" pitchFamily="34"/>
                <a:cs typeface="Calibri Light" pitchFamily="34"/>
              </a:rPr>
              <a:t>nseignement </a:t>
            </a:r>
            <a:r>
              <a:rPr lang="fr-FR" sz="2800" b="1" kern="0" dirty="0">
                <a:solidFill>
                  <a:srgbClr val="000000"/>
                </a:solidFill>
                <a:latin typeface="Calibri Light" pitchFamily="34"/>
                <a:ea typeface="Calibri Light" pitchFamily="34"/>
                <a:cs typeface="Calibri Light" pitchFamily="34"/>
              </a:rPr>
              <a:t>P</a:t>
            </a:r>
            <a:r>
              <a:rPr lang="fr-FR" sz="2800" kern="0" dirty="0">
                <a:solidFill>
                  <a:srgbClr val="000000"/>
                </a:solidFill>
                <a:latin typeface="Calibri Light" pitchFamily="34"/>
                <a:ea typeface="Calibri Light" pitchFamily="34"/>
                <a:cs typeface="Calibri Light" pitchFamily="34"/>
              </a:rPr>
              <a:t>ublic  </a:t>
            </a:r>
            <a:r>
              <a:rPr lang="fr-FR" sz="2800" b="1" kern="0" dirty="0">
                <a:solidFill>
                  <a:srgbClr val="0070C0"/>
                </a:solidFill>
                <a:latin typeface="Calibri Light" pitchFamily="34"/>
                <a:ea typeface="Calibri Light" pitchFamily="34"/>
                <a:cs typeface="Calibri Light" pitchFamily="34"/>
              </a:rPr>
              <a:t>est une communauté fédérée et indépendante composée de parents d'élèves, d’apprentis et d’étudiants. </a:t>
            </a:r>
          </a:p>
          <a:p>
            <a:endParaRPr lang="fr-FR" sz="2800" b="1" dirty="0">
              <a:solidFill>
                <a:schemeClr val="accent4"/>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ZoneTexte 6">
            <a:extLst>
              <a:ext uri="{FF2B5EF4-FFF2-40B4-BE49-F238E27FC236}">
                <a16:creationId xmlns:a16="http://schemas.microsoft.com/office/drawing/2014/main" id="{FC3DD072-4507-3B31-06E3-7DAAC22AE842}"/>
              </a:ext>
            </a:extLst>
          </p:cNvPr>
          <p:cNvSpPr txBox="1"/>
          <p:nvPr>
            <p:custDataLst>
              <p:tags r:id="rId7"/>
            </p:custDataLst>
          </p:nvPr>
        </p:nvSpPr>
        <p:spPr>
          <a:xfrm>
            <a:off x="5785981" y="5843748"/>
            <a:ext cx="1784919" cy="646331"/>
          </a:xfrm>
          <a:prstGeom prst="rect">
            <a:avLst/>
          </a:prstGeom>
          <a:noFill/>
        </p:spPr>
        <p:txBody>
          <a:bodyPr wrap="square" rtlCol="0">
            <a:spAutoFit/>
          </a:bodyPr>
          <a:lstStyle/>
          <a:p>
            <a:pPr algn="r" defTabSz="457200">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Oct</a:t>
            </a:r>
            <a:r>
              <a:rPr lang="fr-FR" dirty="0">
                <a:solidFill>
                  <a:prstClr val="black"/>
                </a:solidFill>
                <a:latin typeface="Calibri" panose="020F0502020204030204"/>
              </a:rPr>
              <a: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2023</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0" name="Picture 2" descr="APEE - Association des parents d'élèves de l'EPITA">
            <a:extLst>
              <a:ext uri="{FF2B5EF4-FFF2-40B4-BE49-F238E27FC236}">
                <a16:creationId xmlns:a16="http://schemas.microsoft.com/office/drawing/2014/main" id="{15422C2C-A18C-E444-ABE9-92ED397D678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0723" y="2220686"/>
            <a:ext cx="5472230" cy="1997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395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7" name="Rectangle 3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Rectangle 4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0F0FDAB0-D07C-4624-96E3-F0BF00DF6CD0}"/>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0195654" y="5779196"/>
            <a:ext cx="1415717" cy="387718"/>
          </a:xfrm>
          <a:prstGeom prst="rect">
            <a:avLst/>
          </a:prstGeom>
        </p:spPr>
      </p:pic>
      <p:sp>
        <p:nvSpPr>
          <p:cNvPr id="4" name="ZoneTexte 3">
            <a:extLst>
              <a:ext uri="{FF2B5EF4-FFF2-40B4-BE49-F238E27FC236}">
                <a16:creationId xmlns:a16="http://schemas.microsoft.com/office/drawing/2014/main" id="{7C8FE437-5B21-7BBF-92A0-BDFD6D21A07A}"/>
              </a:ext>
            </a:extLst>
          </p:cNvPr>
          <p:cNvSpPr txBox="1"/>
          <p:nvPr/>
        </p:nvSpPr>
        <p:spPr>
          <a:xfrm>
            <a:off x="731521" y="717541"/>
            <a:ext cx="4723635" cy="4093428"/>
          </a:xfrm>
          <a:prstGeom prst="rect">
            <a:avLst/>
          </a:prstGeom>
          <a:noFill/>
        </p:spPr>
        <p:txBody>
          <a:bodyPr wrap="square">
            <a:spAutoFit/>
          </a:bodyPr>
          <a:lstStyle/>
          <a:p>
            <a:endParaRPr lang="fr-FR" sz="1400" dirty="0">
              <a:ea typeface="+mn-lt"/>
              <a:cs typeface="+mn-lt"/>
            </a:endParaRPr>
          </a:p>
          <a:p>
            <a:pPr algn="ctr"/>
            <a:r>
              <a:rPr lang="fr-FR" sz="2400" b="1" dirty="0">
                <a:solidFill>
                  <a:srgbClr val="F69122"/>
                </a:solidFill>
                <a:ea typeface="+mn-lt"/>
                <a:cs typeface="+mn-lt"/>
              </a:rPr>
              <a:t>LES PRÊTS ETUDIANTS </a:t>
            </a:r>
          </a:p>
          <a:p>
            <a:pPr algn="ctr"/>
            <a:endParaRPr lang="fr-FR" sz="2400" b="1" dirty="0">
              <a:solidFill>
                <a:srgbClr val="F69122"/>
              </a:solidFill>
              <a:ea typeface="+mn-lt"/>
              <a:cs typeface="+mn-lt"/>
            </a:endParaRPr>
          </a:p>
          <a:p>
            <a:pPr algn="ctr"/>
            <a:endParaRPr lang="fr-FR" sz="2400" b="1" dirty="0">
              <a:solidFill>
                <a:srgbClr val="F69122"/>
              </a:solidFill>
              <a:ea typeface="+mn-lt"/>
              <a:cs typeface="+mn-lt"/>
            </a:endParaRPr>
          </a:p>
          <a:p>
            <a:pPr algn="ctr"/>
            <a:endParaRPr lang="fr-FR" sz="2400" b="1" dirty="0">
              <a:solidFill>
                <a:srgbClr val="F69122"/>
              </a:solidFill>
              <a:ea typeface="+mn-lt"/>
              <a:cs typeface="+mn-lt"/>
            </a:endParaRPr>
          </a:p>
          <a:p>
            <a:pPr algn="ctr"/>
            <a:endParaRPr lang="fr-FR" sz="2400" b="1" dirty="0">
              <a:solidFill>
                <a:srgbClr val="F69122"/>
              </a:solidFill>
              <a:ea typeface="+mn-lt"/>
              <a:cs typeface="+mn-lt"/>
            </a:endParaRPr>
          </a:p>
          <a:p>
            <a:pPr algn="ctr"/>
            <a:endParaRPr lang="fr-FR" sz="1400" dirty="0">
              <a:ea typeface="+mn-lt"/>
              <a:cs typeface="+mn-lt"/>
            </a:endParaRPr>
          </a:p>
          <a:p>
            <a:pPr marL="342900" indent="-342900" algn="just">
              <a:buFont typeface="Wingdings"/>
              <a:buChar char="Ø"/>
            </a:pPr>
            <a:r>
              <a:rPr lang="fr-FR" sz="1400" dirty="0">
                <a:ea typeface="+mn-lt"/>
                <a:cs typeface="+mn-lt"/>
              </a:rPr>
              <a:t>Le prêt étudiant de 15 000 euros de l’état ne vous concerne pas.  </a:t>
            </a:r>
            <a:endParaRPr lang="fr-FR" sz="1400" dirty="0">
              <a:cs typeface="Calibri" panose="020F0502020204030204"/>
            </a:endParaRPr>
          </a:p>
          <a:p>
            <a:pPr marL="342900" indent="-342900" algn="just">
              <a:buFont typeface="Wingdings"/>
              <a:buChar char="Ø"/>
            </a:pPr>
            <a:endParaRPr lang="fr-FR" sz="1400" dirty="0">
              <a:ea typeface="+mn-lt"/>
              <a:cs typeface="+mn-lt"/>
            </a:endParaRPr>
          </a:p>
          <a:p>
            <a:pPr algn="just"/>
            <a:endParaRPr lang="fr-FR" sz="1400" dirty="0">
              <a:ea typeface="+mn-lt"/>
              <a:cs typeface="+mn-lt"/>
            </a:endParaRPr>
          </a:p>
          <a:p>
            <a:pPr marL="342900" indent="-342900" algn="just">
              <a:buFont typeface="Wingdings"/>
              <a:buChar char="Ø"/>
            </a:pPr>
            <a:r>
              <a:rPr lang="fr-FR" sz="1400" dirty="0">
                <a:ea typeface="+mn-lt"/>
                <a:cs typeface="+mn-lt"/>
              </a:rPr>
              <a:t>Si vous souhaitez un prêt pour les études de votre enfant, vous rapprocher de votre banque et voir ce qui vous conviendra </a:t>
            </a:r>
            <a:endParaRPr lang="fr-FR" sz="1400" b="1" dirty="0">
              <a:effectLst/>
              <a:latin typeface="Calibri" panose="020F0502020204030204"/>
              <a:ea typeface="Times New Roman" panose="02020603050405020304" pitchFamily="18" charset="0"/>
              <a:cs typeface="Calibri" panose="020F0502020204030204"/>
            </a:endParaRPr>
          </a:p>
          <a:p>
            <a:pPr algn="ctr"/>
            <a:endParaRPr lang="fr-FR" sz="1400" b="1" dirty="0">
              <a:latin typeface="Calibri" panose="020F0502020204030204"/>
              <a:ea typeface="Times New Roman" panose="02020603050405020304" pitchFamily="18" charset="0"/>
              <a:cs typeface="Calibri" panose="020F0502020204030204"/>
            </a:endParaRPr>
          </a:p>
        </p:txBody>
      </p:sp>
      <p:pic>
        <p:nvPicPr>
          <p:cNvPr id="16386" name="Picture 2" descr="Prêt étudiant : mauvaise nouvelle, les taux grimpent pour les jeunes  emprunteurs">
            <a:extLst>
              <a:ext uri="{FF2B5EF4-FFF2-40B4-BE49-F238E27FC236}">
                <a16:creationId xmlns:a16="http://schemas.microsoft.com/office/drawing/2014/main" id="{5CDAFFEB-7A25-25F9-DC1C-42C01F3552A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3711" t="4620" r="6844" b="4130"/>
          <a:stretch/>
        </p:blipFill>
        <p:spPr bwMode="auto">
          <a:xfrm>
            <a:off x="6625838" y="1230084"/>
            <a:ext cx="4601670" cy="397328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484EBEDB-F737-5646-2C9F-21CFF5BA3C76}"/>
              </a:ext>
            </a:extLst>
          </p:cNvPr>
          <p:cNvSpPr txBox="1"/>
          <p:nvPr>
            <p:custDataLst>
              <p:tags r:id="rId6"/>
            </p:custDataLst>
          </p:nvPr>
        </p:nvSpPr>
        <p:spPr>
          <a:xfrm>
            <a:off x="6201366" y="5848473"/>
            <a:ext cx="1415717" cy="646331"/>
          </a:xfrm>
          <a:prstGeom prst="rect">
            <a:avLst/>
          </a:prstGeom>
          <a:noFill/>
        </p:spPr>
        <p:txBody>
          <a:bodyPr wrap="square" rtlCol="0">
            <a:spAutoFit/>
          </a:bodyPr>
          <a:lstStyle/>
          <a:p>
            <a:pPr algn="r" defTabSz="457200">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Oct</a:t>
            </a:r>
            <a:r>
              <a:rPr lang="fr-FR" dirty="0">
                <a:solidFill>
                  <a:prstClr val="black"/>
                </a:solidFill>
                <a:latin typeface="Calibri" panose="020F0502020204030204"/>
              </a:rPr>
              <a: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2023</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00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7" name="Rectangle 3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Rectangle 4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0F0FDAB0-D07C-4624-96E3-F0BF00DF6CD0}"/>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0195654" y="5779196"/>
            <a:ext cx="1415717" cy="387718"/>
          </a:xfrm>
          <a:prstGeom prst="rect">
            <a:avLst/>
          </a:prstGeom>
        </p:spPr>
      </p:pic>
      <p:sp>
        <p:nvSpPr>
          <p:cNvPr id="4" name="ZoneTexte 3">
            <a:extLst>
              <a:ext uri="{FF2B5EF4-FFF2-40B4-BE49-F238E27FC236}">
                <a16:creationId xmlns:a16="http://schemas.microsoft.com/office/drawing/2014/main" id="{7C8FE437-5B21-7BBF-92A0-BDFD6D21A07A}"/>
              </a:ext>
            </a:extLst>
          </p:cNvPr>
          <p:cNvSpPr txBox="1"/>
          <p:nvPr/>
        </p:nvSpPr>
        <p:spPr>
          <a:xfrm>
            <a:off x="855554" y="1050159"/>
            <a:ext cx="4723635" cy="5601533"/>
          </a:xfrm>
          <a:prstGeom prst="rect">
            <a:avLst/>
          </a:prstGeom>
          <a:noFill/>
        </p:spPr>
        <p:txBody>
          <a:bodyPr wrap="square">
            <a:spAutoFit/>
          </a:bodyPr>
          <a:lstStyle/>
          <a:p>
            <a:pPr algn="ctr"/>
            <a:r>
              <a:rPr lang="fr-FR" sz="2400" b="1" dirty="0">
                <a:solidFill>
                  <a:srgbClr val="F69122"/>
                </a:solidFill>
                <a:ea typeface="+mn-lt"/>
                <a:cs typeface="+mn-lt"/>
              </a:rPr>
              <a:t>QUELQUES INFOS IMPORTANTES</a:t>
            </a:r>
          </a:p>
          <a:p>
            <a:pPr algn="ctr"/>
            <a:endParaRPr lang="fr-FR" sz="2000" b="1" dirty="0">
              <a:solidFill>
                <a:srgbClr val="F69122"/>
              </a:solidFill>
              <a:ea typeface="+mn-lt"/>
              <a:cs typeface="+mn-lt"/>
            </a:endParaRPr>
          </a:p>
          <a:p>
            <a:r>
              <a:rPr lang="fr-FR" sz="2000" b="1" dirty="0">
                <a:solidFill>
                  <a:schemeClr val="accent5"/>
                </a:solidFill>
                <a:ea typeface="+mn-lt"/>
                <a:cs typeface="+mn-lt"/>
              </a:rPr>
              <a:t>Handicap</a:t>
            </a:r>
            <a:r>
              <a:rPr lang="fr-FR" sz="2000" dirty="0">
                <a:solidFill>
                  <a:schemeClr val="accent5"/>
                </a:solidFill>
                <a:ea typeface="+mn-lt"/>
                <a:cs typeface="+mn-lt"/>
              </a:rPr>
              <a:t> </a:t>
            </a:r>
          </a:p>
          <a:p>
            <a:endParaRPr lang="fr-FR" sz="1400" dirty="0">
              <a:ea typeface="+mn-lt"/>
              <a:cs typeface="+mn-lt"/>
            </a:endParaRPr>
          </a:p>
          <a:p>
            <a:pPr marL="342900" indent="-342900">
              <a:buFont typeface="Wingdings"/>
              <a:buChar char="Ø"/>
            </a:pPr>
            <a:r>
              <a:rPr lang="fr-FR" sz="1400" dirty="0">
                <a:ea typeface="+mn-lt"/>
                <a:cs typeface="+mn-lt"/>
              </a:rPr>
              <a:t> </a:t>
            </a:r>
            <a:r>
              <a:rPr lang="fr-FR" dirty="0">
                <a:ea typeface="+mn-lt"/>
                <a:cs typeface="+mn-lt"/>
              </a:rPr>
              <a:t>Votre enfant est </a:t>
            </a:r>
            <a:r>
              <a:rPr lang="fr-FR" b="1" dirty="0">
                <a:solidFill>
                  <a:srgbClr val="0070C0"/>
                </a:solidFill>
                <a:ea typeface="+mn-lt"/>
                <a:cs typeface="+mn-lt"/>
              </a:rPr>
              <a:t>en situation de handicap </a:t>
            </a:r>
            <a:r>
              <a:rPr lang="fr-FR" dirty="0">
                <a:ea typeface="+mn-lt"/>
                <a:cs typeface="+mn-lt"/>
              </a:rPr>
              <a:t>et a un droit ouvert à l’AAH à ses 20 ans, sachez qu’il pourra en bénéficier uniquement s’il fait à l’étranger des études dites «de langues »</a:t>
            </a:r>
          </a:p>
          <a:p>
            <a:endParaRPr lang="fr-FR" dirty="0">
              <a:ea typeface="+mn-lt"/>
              <a:cs typeface="+mn-lt"/>
            </a:endParaRPr>
          </a:p>
          <a:p>
            <a:r>
              <a:rPr lang="fr-FR" b="1" dirty="0">
                <a:solidFill>
                  <a:srgbClr val="0070C0"/>
                </a:solidFill>
                <a:ea typeface="+mn-lt"/>
                <a:cs typeface="+mn-lt"/>
              </a:rPr>
              <a:t>L’accueil des jeunes </a:t>
            </a:r>
            <a:r>
              <a:rPr lang="fr-FR" b="1" dirty="0">
                <a:ea typeface="+mn-lt"/>
                <a:cs typeface="+mn-lt"/>
              </a:rPr>
              <a:t>en situation de handicap est </a:t>
            </a:r>
            <a:r>
              <a:rPr lang="fr-FR" b="1" dirty="0">
                <a:solidFill>
                  <a:srgbClr val="0070C0"/>
                </a:solidFill>
                <a:ea typeface="+mn-lt"/>
                <a:cs typeface="+mn-lt"/>
              </a:rPr>
              <a:t>souvent excellent </a:t>
            </a:r>
          </a:p>
          <a:p>
            <a:endParaRPr lang="fr-FR" dirty="0">
              <a:ea typeface="+mn-lt"/>
              <a:cs typeface="+mn-lt"/>
            </a:endParaRPr>
          </a:p>
          <a:p>
            <a:pPr marL="342900" indent="-342900">
              <a:buFont typeface="Wingdings"/>
              <a:buChar char="Ø"/>
            </a:pPr>
            <a:r>
              <a:rPr lang="fr-FR" dirty="0">
                <a:ea typeface="+mn-lt"/>
                <a:cs typeface="+mn-lt"/>
              </a:rPr>
              <a:t>Priorité sur les logements des campus</a:t>
            </a:r>
          </a:p>
          <a:p>
            <a:pPr marL="342900" indent="-342900">
              <a:buFont typeface="Wingdings"/>
              <a:buChar char="Ø"/>
            </a:pPr>
            <a:r>
              <a:rPr lang="fr-FR" dirty="0">
                <a:ea typeface="+mn-lt"/>
                <a:cs typeface="+mn-lt"/>
              </a:rPr>
              <a:t> adaptation pour les cours, pour les examens ( l’équivalent de nos tiers temps)</a:t>
            </a:r>
          </a:p>
          <a:p>
            <a:pPr marL="342900" indent="-342900">
              <a:buFont typeface="Wingdings"/>
              <a:buChar char="Ø"/>
            </a:pPr>
            <a:r>
              <a:rPr lang="fr-FR" dirty="0">
                <a:ea typeface="+mn-lt"/>
                <a:cs typeface="+mn-lt"/>
              </a:rPr>
              <a:t> les soins, les liens avec le pôle santé, l’hôpital etc... </a:t>
            </a:r>
            <a:endParaRPr lang="fr-FR" dirty="0">
              <a:cs typeface="Calibri" panose="020F0502020204030204"/>
            </a:endParaRPr>
          </a:p>
          <a:p>
            <a:endParaRPr lang="fr-FR" sz="1400" b="1" dirty="0">
              <a:cs typeface="Calibri" panose="020F0502020204030204"/>
            </a:endParaRPr>
          </a:p>
          <a:p>
            <a:pPr algn="just"/>
            <a:endParaRPr lang="fr-FR" sz="1400" b="1" dirty="0">
              <a:ea typeface="+mn-lt"/>
              <a:cs typeface="+mn-lt"/>
            </a:endParaRPr>
          </a:p>
        </p:txBody>
      </p:sp>
      <p:pic>
        <p:nvPicPr>
          <p:cNvPr id="3" name="Image 2">
            <a:extLst>
              <a:ext uri="{FF2B5EF4-FFF2-40B4-BE49-F238E27FC236}">
                <a16:creationId xmlns:a16="http://schemas.microsoft.com/office/drawing/2014/main" id="{4615FD35-4E18-C4B3-3CE2-DF37537DCD39}"/>
              </a:ext>
            </a:extLst>
          </p:cNvPr>
          <p:cNvPicPr>
            <a:picLocks noChangeAspect="1"/>
          </p:cNvPicPr>
          <p:nvPr/>
        </p:nvPicPr>
        <p:blipFill rotWithShape="1">
          <a:blip r:embed="rId9"/>
          <a:srcRect l="17850" t="2381" r="10722" b="2381"/>
          <a:stretch/>
        </p:blipFill>
        <p:spPr>
          <a:xfrm>
            <a:off x="6561618" y="1259148"/>
            <a:ext cx="4665890" cy="4147458"/>
          </a:xfrm>
          <a:prstGeom prst="rect">
            <a:avLst/>
          </a:prstGeom>
        </p:spPr>
      </p:pic>
      <p:sp>
        <p:nvSpPr>
          <p:cNvPr id="2" name="ZoneTexte 1">
            <a:extLst>
              <a:ext uri="{FF2B5EF4-FFF2-40B4-BE49-F238E27FC236}">
                <a16:creationId xmlns:a16="http://schemas.microsoft.com/office/drawing/2014/main" id="{B562B877-398D-5269-FDF0-9C6A476619DC}"/>
              </a:ext>
            </a:extLst>
          </p:cNvPr>
          <p:cNvSpPr txBox="1"/>
          <p:nvPr>
            <p:custDataLst>
              <p:tags r:id="rId6"/>
            </p:custDataLst>
          </p:nvPr>
        </p:nvSpPr>
        <p:spPr>
          <a:xfrm>
            <a:off x="6095999" y="5843748"/>
            <a:ext cx="1415717" cy="646331"/>
          </a:xfrm>
          <a:prstGeom prst="rect">
            <a:avLst/>
          </a:prstGeom>
          <a:noFill/>
        </p:spPr>
        <p:txBody>
          <a:bodyPr wrap="square" rtlCol="0">
            <a:spAutoFit/>
          </a:bodyPr>
          <a:lstStyle/>
          <a:p>
            <a:pPr algn="r" defTabSz="457200">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Oct</a:t>
            </a:r>
            <a:r>
              <a:rPr lang="fr-FR" dirty="0">
                <a:solidFill>
                  <a:prstClr val="black"/>
                </a:solidFill>
                <a:latin typeface="Calibri" panose="020F0502020204030204"/>
              </a:rPr>
              <a: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2023</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75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7" name="Rectangle 3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Rectangle 4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0F0FDAB0-D07C-4624-96E3-F0BF00DF6CD0}"/>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0195654" y="5779196"/>
            <a:ext cx="1415717" cy="387718"/>
          </a:xfrm>
          <a:prstGeom prst="rect">
            <a:avLst/>
          </a:prstGeom>
        </p:spPr>
      </p:pic>
      <p:sp>
        <p:nvSpPr>
          <p:cNvPr id="4" name="ZoneTexte 3">
            <a:extLst>
              <a:ext uri="{FF2B5EF4-FFF2-40B4-BE49-F238E27FC236}">
                <a16:creationId xmlns:a16="http://schemas.microsoft.com/office/drawing/2014/main" id="{7C8FE437-5B21-7BBF-92A0-BDFD6D21A07A}"/>
              </a:ext>
            </a:extLst>
          </p:cNvPr>
          <p:cNvSpPr txBox="1"/>
          <p:nvPr/>
        </p:nvSpPr>
        <p:spPr>
          <a:xfrm>
            <a:off x="846848" y="830511"/>
            <a:ext cx="4723635" cy="4647426"/>
          </a:xfrm>
          <a:prstGeom prst="rect">
            <a:avLst/>
          </a:prstGeom>
          <a:noFill/>
        </p:spPr>
        <p:txBody>
          <a:bodyPr wrap="square">
            <a:spAutoFit/>
          </a:bodyPr>
          <a:lstStyle/>
          <a:p>
            <a:endParaRPr lang="fr-FR" sz="1400" dirty="0">
              <a:ea typeface="+mn-lt"/>
              <a:cs typeface="+mn-lt"/>
            </a:endParaRPr>
          </a:p>
          <a:p>
            <a:pPr algn="ctr"/>
            <a:r>
              <a:rPr lang="fr-FR" sz="2400" b="1" dirty="0">
                <a:solidFill>
                  <a:srgbClr val="F69122"/>
                </a:solidFill>
                <a:ea typeface="+mn-lt"/>
                <a:cs typeface="+mn-lt"/>
              </a:rPr>
              <a:t>QUELQUES INFOS IMPORTANTES</a:t>
            </a:r>
          </a:p>
          <a:p>
            <a:pPr algn="ctr"/>
            <a:endParaRPr lang="fr-FR" sz="800" b="1" dirty="0">
              <a:solidFill>
                <a:srgbClr val="F69122"/>
              </a:solidFill>
            </a:endParaRPr>
          </a:p>
          <a:p>
            <a:pPr algn="ctr"/>
            <a:endParaRPr lang="fr-FR" sz="1400" b="1" dirty="0">
              <a:ea typeface="+mn-lt"/>
              <a:cs typeface="+mn-lt"/>
            </a:endParaRPr>
          </a:p>
          <a:p>
            <a:r>
              <a:rPr lang="fr-FR" sz="2000" b="1" dirty="0">
                <a:solidFill>
                  <a:schemeClr val="accent5"/>
                </a:solidFill>
                <a:ea typeface="+mn-lt"/>
                <a:cs typeface="+mn-lt"/>
              </a:rPr>
              <a:t>Santé</a:t>
            </a:r>
            <a:r>
              <a:rPr lang="fr-FR" sz="2000" dirty="0">
                <a:solidFill>
                  <a:schemeClr val="accent5"/>
                </a:solidFill>
                <a:ea typeface="+mn-lt"/>
                <a:cs typeface="+mn-lt"/>
              </a:rPr>
              <a:t> </a:t>
            </a:r>
          </a:p>
          <a:p>
            <a:endParaRPr lang="fr-FR" dirty="0">
              <a:ea typeface="+mn-lt"/>
              <a:cs typeface="+mn-lt"/>
            </a:endParaRPr>
          </a:p>
          <a:p>
            <a:pPr marL="342900" indent="-342900">
              <a:buFont typeface="Wingdings"/>
              <a:buChar char="Ø"/>
            </a:pPr>
            <a:r>
              <a:rPr lang="fr-FR" dirty="0">
                <a:ea typeface="+mn-lt"/>
                <a:cs typeface="+mn-lt"/>
              </a:rPr>
              <a:t> Attention a bien anticiper avec le ou les spécialistes de votre enfant.</a:t>
            </a:r>
          </a:p>
          <a:p>
            <a:pPr marL="342900" indent="-342900">
              <a:buFont typeface="Wingdings"/>
              <a:buChar char="Ø"/>
            </a:pPr>
            <a:endParaRPr lang="fr-FR" dirty="0">
              <a:ea typeface="+mn-lt"/>
              <a:cs typeface="+mn-lt"/>
            </a:endParaRPr>
          </a:p>
          <a:p>
            <a:pPr marL="342900" indent="-342900">
              <a:buFont typeface="Wingdings"/>
              <a:buChar char="Ø"/>
            </a:pPr>
            <a:r>
              <a:rPr lang="fr-FR" dirty="0">
                <a:ea typeface="+mn-lt"/>
                <a:cs typeface="+mn-lt"/>
              </a:rPr>
              <a:t> Certains de nos médicaments ne passent pas dans certains pays où ils sont classifiés comme drogues. </a:t>
            </a:r>
          </a:p>
          <a:p>
            <a:pPr marL="342900" indent="-342900">
              <a:buFont typeface="Wingdings"/>
              <a:buChar char="Ø"/>
            </a:pPr>
            <a:endParaRPr lang="fr-FR" dirty="0">
              <a:ea typeface="+mn-lt"/>
              <a:cs typeface="+mn-lt"/>
            </a:endParaRPr>
          </a:p>
          <a:p>
            <a:pPr marL="342900" indent="-342900">
              <a:buFont typeface="Wingdings"/>
              <a:buChar char="Ø"/>
            </a:pPr>
            <a:r>
              <a:rPr lang="fr-FR" dirty="0">
                <a:ea typeface="+mn-lt"/>
                <a:cs typeface="+mn-lt"/>
              </a:rPr>
              <a:t>Renseignez-vous auprès du Ministère des affaires étrangères,  ou les ambassades et consulats  du pays d’accueil présents en France.</a:t>
            </a:r>
            <a:endParaRPr lang="fr-FR" dirty="0"/>
          </a:p>
        </p:txBody>
      </p:sp>
      <p:pic>
        <p:nvPicPr>
          <p:cNvPr id="1026" name="Picture 2" descr="Étudiant : financer son séjour à l'étranger, c'est possible ! | Vous! par  Macif">
            <a:extLst>
              <a:ext uri="{FF2B5EF4-FFF2-40B4-BE49-F238E27FC236}">
                <a16:creationId xmlns:a16="http://schemas.microsoft.com/office/drawing/2014/main" id="{FD377C5B-A710-BAE5-BD56-64954BF6F24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9678" t="-1061" r="13417"/>
          <a:stretch/>
        </p:blipFill>
        <p:spPr bwMode="auto">
          <a:xfrm>
            <a:off x="5991022" y="1232787"/>
            <a:ext cx="5345162" cy="378132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442D5B8B-1829-412A-5C40-F6E20489F46E}"/>
              </a:ext>
            </a:extLst>
          </p:cNvPr>
          <p:cNvSpPr txBox="1"/>
          <p:nvPr>
            <p:custDataLst>
              <p:tags r:id="rId6"/>
            </p:custDataLst>
          </p:nvPr>
        </p:nvSpPr>
        <p:spPr>
          <a:xfrm>
            <a:off x="5685809" y="5779196"/>
            <a:ext cx="1415717" cy="646331"/>
          </a:xfrm>
          <a:prstGeom prst="rect">
            <a:avLst/>
          </a:prstGeom>
          <a:noFill/>
        </p:spPr>
        <p:txBody>
          <a:bodyPr wrap="square" rtlCol="0">
            <a:spAutoFit/>
          </a:bodyPr>
          <a:lstStyle/>
          <a:p>
            <a:pPr algn="r" defTabSz="457200">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Oct</a:t>
            </a:r>
            <a:r>
              <a:rPr lang="fr-FR" dirty="0">
                <a:solidFill>
                  <a:prstClr val="black"/>
                </a:solidFill>
                <a:latin typeface="Calibri" panose="020F0502020204030204"/>
              </a:rPr>
              <a: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2023</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138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7" name="Rectangle 3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Rectangle 4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0F0FDAB0-D07C-4624-96E3-F0BF00DF6CD0}"/>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0195654" y="5779196"/>
            <a:ext cx="1415717" cy="387718"/>
          </a:xfrm>
          <a:prstGeom prst="rect">
            <a:avLst/>
          </a:prstGeom>
        </p:spPr>
      </p:pic>
      <p:sp>
        <p:nvSpPr>
          <p:cNvPr id="4" name="ZoneTexte 3">
            <a:extLst>
              <a:ext uri="{FF2B5EF4-FFF2-40B4-BE49-F238E27FC236}">
                <a16:creationId xmlns:a16="http://schemas.microsoft.com/office/drawing/2014/main" id="{7C8FE437-5B21-7BBF-92A0-BDFD6D21A07A}"/>
              </a:ext>
            </a:extLst>
          </p:cNvPr>
          <p:cNvSpPr txBox="1"/>
          <p:nvPr/>
        </p:nvSpPr>
        <p:spPr>
          <a:xfrm>
            <a:off x="803499" y="255153"/>
            <a:ext cx="4882310" cy="6801862"/>
          </a:xfrm>
          <a:prstGeom prst="rect">
            <a:avLst/>
          </a:prstGeom>
          <a:noFill/>
        </p:spPr>
        <p:txBody>
          <a:bodyPr wrap="square">
            <a:spAutoFit/>
          </a:bodyPr>
          <a:lstStyle/>
          <a:p>
            <a:pPr algn="ctr"/>
            <a:r>
              <a:rPr lang="fr-FR" sz="2400" b="1" dirty="0">
                <a:solidFill>
                  <a:srgbClr val="F69122"/>
                </a:solidFill>
                <a:ea typeface="+mn-lt"/>
                <a:cs typeface="+mn-lt"/>
              </a:rPr>
              <a:t>VOTRE PROJET et VOTRE LYCEE</a:t>
            </a:r>
            <a:endParaRPr lang="fr-FR" sz="2400" b="1" dirty="0">
              <a:solidFill>
                <a:srgbClr val="F69122"/>
              </a:solidFill>
              <a:cs typeface="Calibri"/>
            </a:endParaRPr>
          </a:p>
          <a:p>
            <a:pPr algn="ctr"/>
            <a:endParaRPr lang="fr-FR" sz="1400" b="1" dirty="0">
              <a:ea typeface="+mn-lt"/>
              <a:cs typeface="+mn-lt"/>
            </a:endParaRPr>
          </a:p>
          <a:p>
            <a:pPr algn="just"/>
            <a:r>
              <a:rPr lang="fr-FR" sz="1600" dirty="0">
                <a:ea typeface="+mn-lt"/>
                <a:cs typeface="+mn-lt"/>
              </a:rPr>
              <a:t>Votre lycée doit vous accompagner dans votre projet.</a:t>
            </a:r>
          </a:p>
          <a:p>
            <a:pPr algn="just"/>
            <a:endParaRPr lang="fr-FR" sz="800" dirty="0">
              <a:cs typeface="Calibri" panose="020F0502020204030204"/>
            </a:endParaRPr>
          </a:p>
          <a:p>
            <a:pPr marL="342900" indent="-342900" algn="just">
              <a:buFont typeface="Wingdings"/>
              <a:buChar char="Ø"/>
            </a:pPr>
            <a:r>
              <a:rPr lang="fr-FR" sz="1600" dirty="0">
                <a:ea typeface="+mn-lt"/>
                <a:cs typeface="+mn-lt"/>
              </a:rPr>
              <a:t>Lors de vos postulats, vous allez fournir divers documents , diplômes, etc. </a:t>
            </a:r>
            <a:endParaRPr lang="fr-FR" sz="1600" dirty="0">
              <a:cs typeface="Calibri" panose="020F0502020204030204"/>
            </a:endParaRPr>
          </a:p>
          <a:p>
            <a:pPr algn="just"/>
            <a:r>
              <a:rPr lang="fr-FR" sz="1600" b="1" dirty="0">
                <a:ea typeface="+mn-lt"/>
                <a:cs typeface="+mn-lt"/>
              </a:rPr>
              <a:t>Très souvent, vous rencontrerez une des trois situations (ou les trois) suivantes :</a:t>
            </a:r>
            <a:endParaRPr lang="fr-FR" sz="1600" b="1" dirty="0">
              <a:cs typeface="Calibri" panose="020F0502020204030204"/>
            </a:endParaRPr>
          </a:p>
          <a:p>
            <a:pPr algn="just"/>
            <a:endParaRPr lang="fr-FR" sz="800" b="1" dirty="0">
              <a:ea typeface="+mn-lt"/>
              <a:cs typeface="+mn-lt"/>
            </a:endParaRPr>
          </a:p>
          <a:p>
            <a:pPr marL="342900" indent="-342900" algn="just">
              <a:buFont typeface="Wingdings"/>
              <a:buChar char="Ø"/>
            </a:pPr>
            <a:r>
              <a:rPr lang="fr-FR" sz="1600" dirty="0">
                <a:ea typeface="+mn-lt"/>
                <a:cs typeface="+mn-lt"/>
              </a:rPr>
              <a:t>Vous allez devoir passer des tests, ou des examens ou vous rendre à des entretiens avec les universités étrangères. </a:t>
            </a:r>
            <a:r>
              <a:rPr lang="fr-FR" sz="1600" b="1" dirty="0">
                <a:solidFill>
                  <a:srgbClr val="0070C0"/>
                </a:solidFill>
                <a:ea typeface="+mn-lt"/>
                <a:cs typeface="+mn-lt"/>
              </a:rPr>
              <a:t>Vous aurez besoin de vos professeurs pour préparer tout cela et justifier d’absences</a:t>
            </a:r>
            <a:r>
              <a:rPr lang="fr-FR" sz="1600" dirty="0">
                <a:ea typeface="+mn-lt"/>
                <a:cs typeface="+mn-lt"/>
              </a:rPr>
              <a:t>.</a:t>
            </a:r>
          </a:p>
          <a:p>
            <a:pPr algn="just"/>
            <a:endParaRPr lang="fr-FR" sz="800" dirty="0">
              <a:ea typeface="+mn-lt"/>
              <a:cs typeface="+mn-lt"/>
            </a:endParaRPr>
          </a:p>
          <a:p>
            <a:pPr marL="342900" indent="-342900" algn="just">
              <a:buFont typeface="Wingdings"/>
              <a:buChar char="Ø"/>
            </a:pPr>
            <a:r>
              <a:rPr lang="fr-FR" sz="1600" dirty="0">
                <a:ea typeface="+mn-lt"/>
                <a:cs typeface="+mn-lt"/>
              </a:rPr>
              <a:t>Les universités peuvent demander à vos professeurs de remplir des documents avec, entre autres, des «</a:t>
            </a:r>
            <a:r>
              <a:rPr lang="fr-FR" sz="1600" b="1" dirty="0">
                <a:solidFill>
                  <a:srgbClr val="0070C0"/>
                </a:solidFill>
                <a:ea typeface="+mn-lt"/>
                <a:cs typeface="+mn-lt"/>
              </a:rPr>
              <a:t>notes prédictives</a:t>
            </a:r>
            <a:r>
              <a:rPr lang="fr-FR" sz="1600" dirty="0">
                <a:ea typeface="+mn-lt"/>
                <a:cs typeface="+mn-lt"/>
              </a:rPr>
              <a:t>» à vos épreuves du Baccalauréat. C’est une demande délicate car pas usuelle en France et nombre de professeurs refusent de le faire. Seul le dialogue et savoir </a:t>
            </a:r>
            <a:r>
              <a:rPr lang="fr-FR" sz="1600" b="1" dirty="0">
                <a:solidFill>
                  <a:srgbClr val="0070C0"/>
                </a:solidFill>
                <a:ea typeface="+mn-lt"/>
                <a:cs typeface="+mn-lt"/>
              </a:rPr>
              <a:t>expliquer le pourquoi </a:t>
            </a:r>
            <a:r>
              <a:rPr lang="fr-FR" sz="1600" dirty="0">
                <a:ea typeface="+mn-lt"/>
                <a:cs typeface="+mn-lt"/>
              </a:rPr>
              <a:t>de ces demandes, en collaboration avec le proviseur, règle le problème.</a:t>
            </a:r>
          </a:p>
          <a:p>
            <a:pPr algn="just"/>
            <a:endParaRPr lang="fr-FR" sz="800" dirty="0">
              <a:ea typeface="+mn-lt"/>
              <a:cs typeface="+mn-lt"/>
            </a:endParaRPr>
          </a:p>
          <a:p>
            <a:pPr marL="342900" indent="-342900" algn="just">
              <a:buFont typeface="Wingdings"/>
              <a:buChar char="Ø"/>
            </a:pPr>
            <a:r>
              <a:rPr lang="fr-FR" sz="1600" dirty="0">
                <a:ea typeface="+mn-lt"/>
                <a:cs typeface="+mn-lt"/>
              </a:rPr>
              <a:t>Il se peut aussi qu’on vous demande des </a:t>
            </a:r>
            <a:r>
              <a:rPr lang="fr-FR" sz="1600" b="1" dirty="0">
                <a:solidFill>
                  <a:srgbClr val="0070C0"/>
                </a:solidFill>
                <a:ea typeface="+mn-lt"/>
                <a:cs typeface="+mn-lt"/>
              </a:rPr>
              <a:t>lettres de recommandations</a:t>
            </a:r>
            <a:r>
              <a:rPr lang="fr-FR" sz="1600" dirty="0">
                <a:ea typeface="+mn-lt"/>
                <a:cs typeface="+mn-lt"/>
              </a:rPr>
              <a:t> de la part de vos professeurs. Là aussi, sans explication, vous risquez un refus.</a:t>
            </a:r>
            <a:endParaRPr lang="fr-FR" sz="1600" dirty="0">
              <a:cs typeface="Calibri" panose="020F0502020204030204"/>
            </a:endParaRPr>
          </a:p>
          <a:p>
            <a:pPr algn="ctr"/>
            <a:endParaRPr lang="fr-FR" sz="1400" b="1" dirty="0">
              <a:cs typeface="Calibri"/>
            </a:endParaRPr>
          </a:p>
          <a:p>
            <a:endParaRPr lang="fr-FR" sz="1400" b="1" dirty="0">
              <a:ea typeface="+mn-lt"/>
              <a:cs typeface="+mn-lt"/>
            </a:endParaRPr>
          </a:p>
          <a:p>
            <a:pPr algn="just"/>
            <a:endParaRPr lang="fr-FR" sz="1400" b="1" dirty="0">
              <a:ea typeface="+mn-lt"/>
              <a:cs typeface="+mn-lt"/>
            </a:endParaRPr>
          </a:p>
        </p:txBody>
      </p:sp>
      <p:pic>
        <p:nvPicPr>
          <p:cNvPr id="18434" name="Picture 2" descr="Projet R&amp;D – Wagralim">
            <a:extLst>
              <a:ext uri="{FF2B5EF4-FFF2-40B4-BE49-F238E27FC236}">
                <a16:creationId xmlns:a16="http://schemas.microsoft.com/office/drawing/2014/main" id="{AEA4CAC2-B55F-520F-C238-F303AB002B5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9308" y="1478125"/>
            <a:ext cx="4672050" cy="291045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31DF3E90-666F-C602-3724-AC1DA0138B84}"/>
              </a:ext>
            </a:extLst>
          </p:cNvPr>
          <p:cNvSpPr txBox="1"/>
          <p:nvPr>
            <p:custDataLst>
              <p:tags r:id="rId6"/>
            </p:custDataLst>
          </p:nvPr>
        </p:nvSpPr>
        <p:spPr>
          <a:xfrm>
            <a:off x="6187825" y="5700090"/>
            <a:ext cx="1415717" cy="646331"/>
          </a:xfrm>
          <a:prstGeom prst="rect">
            <a:avLst/>
          </a:prstGeom>
          <a:noFill/>
        </p:spPr>
        <p:txBody>
          <a:bodyPr wrap="square" rtlCol="0">
            <a:spAutoFit/>
          </a:bodyPr>
          <a:lstStyle/>
          <a:p>
            <a:pPr algn="r" defTabSz="457200">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Oct</a:t>
            </a:r>
            <a:r>
              <a:rPr lang="fr-FR" dirty="0">
                <a:solidFill>
                  <a:prstClr val="black"/>
                </a:solidFill>
                <a:latin typeface="Calibri" panose="020F0502020204030204"/>
              </a:rPr>
              <a: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2023</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7372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7" name="Rectangle 3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Rectangle 4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0F0FDAB0-D07C-4624-96E3-F0BF00DF6CD0}"/>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0195654" y="5779196"/>
            <a:ext cx="1415717" cy="387718"/>
          </a:xfrm>
          <a:prstGeom prst="rect">
            <a:avLst/>
          </a:prstGeom>
        </p:spPr>
      </p:pic>
      <p:sp>
        <p:nvSpPr>
          <p:cNvPr id="4" name="ZoneTexte 3">
            <a:extLst>
              <a:ext uri="{FF2B5EF4-FFF2-40B4-BE49-F238E27FC236}">
                <a16:creationId xmlns:a16="http://schemas.microsoft.com/office/drawing/2014/main" id="{7C8FE437-5B21-7BBF-92A0-BDFD6D21A07A}"/>
              </a:ext>
            </a:extLst>
          </p:cNvPr>
          <p:cNvSpPr txBox="1"/>
          <p:nvPr/>
        </p:nvSpPr>
        <p:spPr>
          <a:xfrm>
            <a:off x="818063" y="455612"/>
            <a:ext cx="4723635" cy="5940088"/>
          </a:xfrm>
          <a:prstGeom prst="rect">
            <a:avLst/>
          </a:prstGeom>
          <a:noFill/>
        </p:spPr>
        <p:txBody>
          <a:bodyPr wrap="square">
            <a:spAutoFit/>
          </a:bodyPr>
          <a:lstStyle/>
          <a:p>
            <a:pPr algn="ctr"/>
            <a:r>
              <a:rPr lang="fr-FR" sz="2400" b="1" dirty="0">
                <a:solidFill>
                  <a:srgbClr val="F69122"/>
                </a:solidFill>
                <a:ea typeface="+mn-lt"/>
                <a:cs typeface="+mn-lt"/>
              </a:rPr>
              <a:t>VOTRE PROJET  et VOTRE LYCEE</a:t>
            </a:r>
            <a:endParaRPr lang="fr-FR" sz="2400" dirty="0">
              <a:solidFill>
                <a:srgbClr val="F69122"/>
              </a:solidFill>
              <a:ea typeface="+mn-lt"/>
              <a:cs typeface="+mn-lt"/>
            </a:endParaRPr>
          </a:p>
          <a:p>
            <a:r>
              <a:rPr lang="fr-FR" sz="1400" dirty="0">
                <a:ea typeface="+mn-lt"/>
                <a:cs typeface="+mn-lt"/>
              </a:rPr>
              <a:t> </a:t>
            </a:r>
          </a:p>
          <a:p>
            <a:r>
              <a:rPr lang="fr-FR" sz="2000" b="1" dirty="0">
                <a:solidFill>
                  <a:srgbClr val="00B0F0"/>
                </a:solidFill>
                <a:ea typeface="+mn-lt"/>
                <a:cs typeface="+mn-lt"/>
              </a:rPr>
              <a:t>Conseil parents PEEP</a:t>
            </a:r>
            <a:endParaRPr lang="fr-FR" sz="2000" b="1" dirty="0">
              <a:solidFill>
                <a:srgbClr val="00B0F0"/>
              </a:solidFill>
              <a:cs typeface="Calibri"/>
            </a:endParaRPr>
          </a:p>
          <a:p>
            <a:endParaRPr lang="fr-FR" sz="800" b="1" dirty="0">
              <a:ea typeface="+mn-lt"/>
              <a:cs typeface="+mn-lt"/>
            </a:endParaRPr>
          </a:p>
          <a:p>
            <a:pPr algn="just"/>
            <a:r>
              <a:rPr lang="fr-FR" sz="1600" dirty="0">
                <a:ea typeface="+mn-lt"/>
                <a:cs typeface="+mn-lt"/>
              </a:rPr>
              <a:t>Le jour des résultats de votre baccalauréat (en juillet),  vous savez si vous avez reçu une offre positive dans l’université de votre choix, le cursus de votre choix et la dernière phase est l’obtention du bac . </a:t>
            </a:r>
          </a:p>
          <a:p>
            <a:pPr algn="just"/>
            <a:endParaRPr lang="fr-FR" sz="1600" dirty="0">
              <a:cs typeface="Calibri" panose="020F0502020204030204"/>
            </a:endParaRPr>
          </a:p>
          <a:p>
            <a:pPr marL="342900" indent="-342900" algn="just">
              <a:buFont typeface="Wingdings"/>
              <a:buChar char="Ø"/>
            </a:pPr>
            <a:r>
              <a:rPr lang="fr-FR" sz="1600" b="1" dirty="0">
                <a:solidFill>
                  <a:srgbClr val="0070C0"/>
                </a:solidFill>
                <a:ea typeface="+mn-lt"/>
                <a:cs typeface="+mn-lt"/>
              </a:rPr>
              <a:t>Faire traduire </a:t>
            </a:r>
            <a:r>
              <a:rPr lang="fr-FR" sz="1600" dirty="0">
                <a:ea typeface="+mn-lt"/>
                <a:cs typeface="+mn-lt"/>
              </a:rPr>
              <a:t>par un des professeurs d’anglais (donc officiellement éducation nationale) </a:t>
            </a:r>
          </a:p>
          <a:p>
            <a:pPr algn="just"/>
            <a:endParaRPr lang="fr-FR" sz="1600" dirty="0">
              <a:ea typeface="+mn-lt"/>
              <a:cs typeface="+mn-lt"/>
            </a:endParaRPr>
          </a:p>
          <a:p>
            <a:pPr marL="342900" indent="-342900" algn="just">
              <a:buFont typeface="Wingdings"/>
              <a:buChar char="Ø"/>
            </a:pPr>
            <a:r>
              <a:rPr lang="fr-FR" sz="1600" dirty="0">
                <a:ea typeface="+mn-lt"/>
                <a:cs typeface="+mn-lt"/>
              </a:rPr>
              <a:t>Faites parvenir </a:t>
            </a:r>
            <a:r>
              <a:rPr lang="fr-FR" sz="1600" b="1" dirty="0">
                <a:solidFill>
                  <a:schemeClr val="accent4"/>
                </a:solidFill>
                <a:ea typeface="+mn-lt"/>
                <a:cs typeface="+mn-lt"/>
              </a:rPr>
              <a:t>par l’adresse officielle de votre établissement votre relevé de notes </a:t>
            </a:r>
            <a:r>
              <a:rPr lang="fr-FR" sz="1600" dirty="0">
                <a:ea typeface="+mn-lt"/>
                <a:cs typeface="+mn-lt"/>
              </a:rPr>
              <a:t>(et sa traduction), idéalement par l’adresse e-mail de votre proviseur en « -gouv.fr ».</a:t>
            </a:r>
            <a:endParaRPr lang="fr-FR" sz="1600" dirty="0">
              <a:cs typeface="Calibri" panose="020F0502020204030204"/>
            </a:endParaRPr>
          </a:p>
          <a:p>
            <a:pPr marL="342900" indent="-342900" algn="just">
              <a:buFont typeface="Wingdings"/>
              <a:buChar char="Ø"/>
            </a:pPr>
            <a:endParaRPr lang="fr-FR" sz="1600" dirty="0">
              <a:ea typeface="+mn-lt"/>
              <a:cs typeface="+mn-lt"/>
            </a:endParaRPr>
          </a:p>
          <a:p>
            <a:pPr algn="just"/>
            <a:r>
              <a:rPr lang="fr-FR" sz="1600" dirty="0">
                <a:ea typeface="+mn-lt"/>
                <a:cs typeface="+mn-lt"/>
              </a:rPr>
              <a:t>Plus tard, les lycées sont fermés pour l’été, et vous seriez obligés de faire certifier conforme vos documents puis de les faire envoyer par les services d’un commissaire de justice .</a:t>
            </a:r>
            <a:endParaRPr lang="fr-FR" sz="1600" dirty="0">
              <a:cs typeface="Calibri" panose="020F0502020204030204"/>
            </a:endParaRPr>
          </a:p>
          <a:p>
            <a:pPr algn="ctr"/>
            <a:endParaRPr lang="fr-FR" sz="1400" b="1" dirty="0">
              <a:cs typeface="Calibri"/>
            </a:endParaRPr>
          </a:p>
          <a:p>
            <a:endParaRPr lang="fr-FR" sz="1400" b="1" dirty="0">
              <a:ea typeface="+mn-lt"/>
              <a:cs typeface="+mn-lt"/>
            </a:endParaRPr>
          </a:p>
          <a:p>
            <a:pPr algn="just"/>
            <a:endParaRPr lang="fr-FR" sz="1400" b="1" dirty="0">
              <a:ea typeface="+mn-lt"/>
              <a:cs typeface="+mn-lt"/>
            </a:endParaRPr>
          </a:p>
        </p:txBody>
      </p:sp>
      <p:pic>
        <p:nvPicPr>
          <p:cNvPr id="19458" name="Picture 2" descr="Projet R&amp;D – Wagralim">
            <a:extLst>
              <a:ext uri="{FF2B5EF4-FFF2-40B4-BE49-F238E27FC236}">
                <a16:creationId xmlns:a16="http://schemas.microsoft.com/office/drawing/2014/main" id="{5B990458-9D94-BD3B-732D-095320030D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0441" y="1504060"/>
            <a:ext cx="4699277" cy="292741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2E1FAB03-3650-53CF-4C51-F280B871B8E9}"/>
              </a:ext>
            </a:extLst>
          </p:cNvPr>
          <p:cNvSpPr txBox="1"/>
          <p:nvPr>
            <p:custDataLst>
              <p:tags r:id="rId6"/>
            </p:custDataLst>
          </p:nvPr>
        </p:nvSpPr>
        <p:spPr>
          <a:xfrm>
            <a:off x="6163906" y="5762950"/>
            <a:ext cx="1415717" cy="646331"/>
          </a:xfrm>
          <a:prstGeom prst="rect">
            <a:avLst/>
          </a:prstGeom>
          <a:noFill/>
        </p:spPr>
        <p:txBody>
          <a:bodyPr wrap="square" rtlCol="0">
            <a:spAutoFit/>
          </a:bodyPr>
          <a:lstStyle/>
          <a:p>
            <a:pPr algn="r" defTabSz="457200">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Oct</a:t>
            </a:r>
            <a:r>
              <a:rPr lang="fr-FR" dirty="0">
                <a:solidFill>
                  <a:prstClr val="black"/>
                </a:solidFill>
                <a:latin typeface="Calibri" panose="020F0502020204030204"/>
              </a:rPr>
              <a: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2023</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0323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7" name="Rectangle 3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Rectangle 4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0F0FDAB0-D07C-4624-96E3-F0BF00DF6CD0}"/>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0195654" y="5779196"/>
            <a:ext cx="1415717" cy="387718"/>
          </a:xfrm>
          <a:prstGeom prst="rect">
            <a:avLst/>
          </a:prstGeom>
        </p:spPr>
      </p:pic>
      <p:sp>
        <p:nvSpPr>
          <p:cNvPr id="4" name="ZoneTexte 3">
            <a:extLst>
              <a:ext uri="{FF2B5EF4-FFF2-40B4-BE49-F238E27FC236}">
                <a16:creationId xmlns:a16="http://schemas.microsoft.com/office/drawing/2014/main" id="{7C8FE437-5B21-7BBF-92A0-BDFD6D21A07A}"/>
              </a:ext>
            </a:extLst>
          </p:cNvPr>
          <p:cNvSpPr txBox="1"/>
          <p:nvPr/>
        </p:nvSpPr>
        <p:spPr>
          <a:xfrm>
            <a:off x="751913" y="449036"/>
            <a:ext cx="4991468" cy="6863417"/>
          </a:xfrm>
          <a:prstGeom prst="rect">
            <a:avLst/>
          </a:prstGeom>
          <a:noFill/>
        </p:spPr>
        <p:txBody>
          <a:bodyPr wrap="square">
            <a:spAutoFit/>
          </a:bodyPr>
          <a:lstStyle/>
          <a:p>
            <a:pPr algn="ctr"/>
            <a:r>
              <a:rPr lang="fr-FR" sz="2400" b="1" dirty="0">
                <a:solidFill>
                  <a:srgbClr val="F69122"/>
                </a:solidFill>
                <a:ea typeface="+mn-lt"/>
                <a:cs typeface="+mn-lt"/>
              </a:rPr>
              <a:t>SOYEZ PRUDENTS</a:t>
            </a:r>
          </a:p>
          <a:p>
            <a:pPr algn="ctr"/>
            <a:endParaRPr lang="fr-FR" sz="1600" b="1" dirty="0">
              <a:solidFill>
                <a:schemeClr val="accent4"/>
              </a:solidFill>
            </a:endParaRPr>
          </a:p>
          <a:p>
            <a:pPr algn="just"/>
            <a:r>
              <a:rPr lang="fr-FR" sz="1600" dirty="0">
                <a:ea typeface="+mn-lt"/>
                <a:cs typeface="+mn-lt"/>
              </a:rPr>
              <a:t>Il existe </a:t>
            </a:r>
            <a:r>
              <a:rPr lang="fr-FR" sz="1600" b="1" dirty="0">
                <a:solidFill>
                  <a:srgbClr val="0070C0"/>
                </a:solidFill>
                <a:ea typeface="+mn-lt"/>
                <a:cs typeface="+mn-lt"/>
              </a:rPr>
              <a:t>des sociétés </a:t>
            </a:r>
            <a:r>
              <a:rPr lang="fr-FR" sz="1600" dirty="0">
                <a:ea typeface="+mn-lt"/>
                <a:cs typeface="+mn-lt"/>
              </a:rPr>
              <a:t>proposant de vous accompagner, de faire vos dossiers, etc. </a:t>
            </a:r>
            <a:endParaRPr lang="fr-FR" sz="1600" dirty="0">
              <a:cs typeface="Calibri" panose="020F0502020204030204"/>
            </a:endParaRPr>
          </a:p>
          <a:p>
            <a:pPr marL="342900" indent="-342900" algn="just">
              <a:buFont typeface="Wingdings"/>
              <a:buChar char="Ø"/>
            </a:pPr>
            <a:r>
              <a:rPr lang="fr-FR" sz="1600" dirty="0">
                <a:ea typeface="+mn-lt"/>
                <a:cs typeface="+mn-lt"/>
              </a:rPr>
              <a:t>C’est une solution qui coûte plus ou moins entre 400 et 500 euros.  </a:t>
            </a:r>
          </a:p>
          <a:p>
            <a:pPr marL="342900" indent="-342900" algn="just">
              <a:buFont typeface="Wingdings"/>
              <a:buChar char="Ø"/>
            </a:pPr>
            <a:r>
              <a:rPr lang="fr-FR" sz="1600" dirty="0">
                <a:ea typeface="+mn-lt"/>
                <a:cs typeface="+mn-lt"/>
              </a:rPr>
              <a:t>Cela ne remplacera jamais le dialogue que vous pourrez avoir avec votre enfant. </a:t>
            </a:r>
          </a:p>
          <a:p>
            <a:pPr algn="just"/>
            <a:endParaRPr lang="fr-FR" sz="800" dirty="0">
              <a:cs typeface="Calibri" panose="020F0502020204030204"/>
            </a:endParaRPr>
          </a:p>
          <a:p>
            <a:pPr algn="just"/>
            <a:r>
              <a:rPr lang="fr-FR" sz="1600" dirty="0">
                <a:ea typeface="+mn-lt"/>
                <a:cs typeface="+mn-lt"/>
              </a:rPr>
              <a:t>Sur les salons étudiants vous trouverez aussi un certain nombre </a:t>
            </a:r>
            <a:r>
              <a:rPr lang="fr-FR" sz="1600" b="1" dirty="0">
                <a:solidFill>
                  <a:srgbClr val="0070C0"/>
                </a:solidFill>
                <a:ea typeface="+mn-lt"/>
                <a:cs typeface="+mn-lt"/>
              </a:rPr>
              <a:t>d’écoles françaises comme étrangères </a:t>
            </a:r>
            <a:r>
              <a:rPr lang="fr-FR" sz="1600" dirty="0">
                <a:ea typeface="+mn-lt"/>
                <a:cs typeface="+mn-lt"/>
              </a:rPr>
              <a:t>qui vont vous proposer des parcours à l’étranger . </a:t>
            </a:r>
          </a:p>
          <a:p>
            <a:pPr algn="just"/>
            <a:endParaRPr lang="fr-FR" sz="800" dirty="0">
              <a:cs typeface="Calibri" panose="020F0502020204030204"/>
            </a:endParaRPr>
          </a:p>
          <a:p>
            <a:pPr marL="342900" indent="-342900" algn="just">
              <a:buFont typeface="Wingdings"/>
              <a:buChar char="Ø"/>
            </a:pPr>
            <a:r>
              <a:rPr lang="fr-FR" sz="1600" dirty="0">
                <a:ea typeface="+mn-lt"/>
                <a:cs typeface="+mn-lt"/>
              </a:rPr>
              <a:t>Faites très attention à ce que ces </a:t>
            </a:r>
            <a:r>
              <a:rPr lang="fr-FR" sz="1600" b="1" dirty="0">
                <a:solidFill>
                  <a:srgbClr val="0070C0"/>
                </a:solidFill>
                <a:ea typeface="+mn-lt"/>
                <a:cs typeface="+mn-lt"/>
              </a:rPr>
              <a:t>établissements</a:t>
            </a:r>
            <a:r>
              <a:rPr lang="fr-FR" sz="1600" dirty="0">
                <a:ea typeface="+mn-lt"/>
                <a:cs typeface="+mn-lt"/>
              </a:rPr>
              <a:t> soient bien </a:t>
            </a:r>
            <a:r>
              <a:rPr lang="fr-FR" sz="1600" b="1" dirty="0">
                <a:solidFill>
                  <a:srgbClr val="0070C0"/>
                </a:solidFill>
                <a:ea typeface="+mn-lt"/>
                <a:cs typeface="+mn-lt"/>
              </a:rPr>
              <a:t>reconnus</a:t>
            </a:r>
            <a:r>
              <a:rPr lang="fr-FR" sz="1600" dirty="0">
                <a:ea typeface="+mn-lt"/>
                <a:cs typeface="+mn-lt"/>
              </a:rPr>
              <a:t> . </a:t>
            </a:r>
          </a:p>
          <a:p>
            <a:pPr algn="just"/>
            <a:r>
              <a:rPr lang="fr-FR" sz="1600" dirty="0">
                <a:ea typeface="+mn-lt"/>
                <a:cs typeface="+mn-lt"/>
              </a:rPr>
              <a:t>Tous les ans, des étudiants sortant de ces écoles après un </a:t>
            </a:r>
            <a:r>
              <a:rPr lang="fr-FR" sz="1600" dirty="0" err="1">
                <a:ea typeface="+mn-lt"/>
                <a:cs typeface="+mn-lt"/>
              </a:rPr>
              <a:t>Bachelor</a:t>
            </a:r>
            <a:r>
              <a:rPr lang="fr-FR" sz="1600" dirty="0">
                <a:ea typeface="+mn-lt"/>
                <a:cs typeface="+mn-lt"/>
              </a:rPr>
              <a:t> (soit 3 ans à plus ou moins 12000 euros) cherchent à postuler en Master (en France comme à l’étranger) et se voient répondre «de bien vouloir valider un </a:t>
            </a:r>
            <a:r>
              <a:rPr lang="fr-FR" sz="1600" dirty="0" err="1">
                <a:ea typeface="+mn-lt"/>
                <a:cs typeface="+mn-lt"/>
              </a:rPr>
              <a:t>Bachelor</a:t>
            </a:r>
            <a:r>
              <a:rPr lang="fr-FR" sz="1600" dirty="0">
                <a:ea typeface="+mn-lt"/>
                <a:cs typeface="+mn-lt"/>
              </a:rPr>
              <a:t> avant». </a:t>
            </a:r>
          </a:p>
          <a:p>
            <a:pPr algn="just"/>
            <a:endParaRPr lang="fr-FR" sz="1600" dirty="0">
              <a:ea typeface="+mn-lt"/>
              <a:cs typeface="+mn-lt"/>
            </a:endParaRPr>
          </a:p>
          <a:p>
            <a:pPr marL="342900" indent="-342900" algn="just">
              <a:buFont typeface="Wingdings"/>
              <a:buChar char="v"/>
            </a:pPr>
            <a:r>
              <a:rPr lang="fr-FR" sz="1400" b="1" i="1" dirty="0">
                <a:ea typeface="+mn-lt"/>
                <a:cs typeface="+mn-lt"/>
              </a:rPr>
              <a:t>Ces établissements ou écoles, ne sont pas reconnus </a:t>
            </a:r>
            <a:r>
              <a:rPr lang="fr-FR" sz="1400" i="1" dirty="0">
                <a:ea typeface="+mn-lt"/>
                <a:cs typeface="+mn-lt"/>
              </a:rPr>
              <a:t>(nous ne remettons pas en cause la qualité de l’enseignement ).</a:t>
            </a:r>
            <a:endParaRPr lang="fr-FR" sz="1400" i="1" dirty="0">
              <a:cs typeface="Calibri"/>
            </a:endParaRPr>
          </a:p>
          <a:p>
            <a:pPr marL="342900" indent="-342900" algn="just">
              <a:buFont typeface="Wingdings"/>
              <a:buChar char="v"/>
            </a:pPr>
            <a:r>
              <a:rPr lang="fr-FR" sz="1400" b="1" i="1" dirty="0">
                <a:ea typeface="+mn-lt"/>
                <a:cs typeface="+mn-lt"/>
              </a:rPr>
              <a:t>Souvent ces écoles parlent de « </a:t>
            </a:r>
            <a:r>
              <a:rPr lang="fr-FR" sz="1400" b="1" i="1" dirty="0" err="1">
                <a:ea typeface="+mn-lt"/>
                <a:cs typeface="+mn-lt"/>
              </a:rPr>
              <a:t>Mastere</a:t>
            </a:r>
            <a:r>
              <a:rPr lang="fr-FR" sz="1400" b="1" i="1" dirty="0">
                <a:ea typeface="+mn-lt"/>
                <a:cs typeface="+mn-lt"/>
              </a:rPr>
              <a:t> » avec un e et non de « master ».</a:t>
            </a:r>
            <a:endParaRPr lang="fr-FR" sz="1400" b="1" i="1" dirty="0">
              <a:cs typeface="Calibri"/>
            </a:endParaRPr>
          </a:p>
          <a:p>
            <a:pPr algn="just"/>
            <a:endParaRPr lang="fr-FR" sz="1400" b="1" dirty="0">
              <a:ea typeface="+mn-lt"/>
              <a:cs typeface="+mn-lt"/>
            </a:endParaRPr>
          </a:p>
          <a:p>
            <a:pPr algn="ctr"/>
            <a:endParaRPr lang="fr-FR" sz="1400" b="1" dirty="0">
              <a:cs typeface="Calibri"/>
            </a:endParaRPr>
          </a:p>
          <a:p>
            <a:endParaRPr lang="fr-FR" sz="1400" b="1" dirty="0">
              <a:ea typeface="+mn-lt"/>
              <a:cs typeface="+mn-lt"/>
            </a:endParaRPr>
          </a:p>
          <a:p>
            <a:pPr algn="just"/>
            <a:endParaRPr lang="fr-FR" sz="1400" b="1" dirty="0">
              <a:ea typeface="+mn-lt"/>
              <a:cs typeface="+mn-lt"/>
            </a:endParaRPr>
          </a:p>
        </p:txBody>
      </p:sp>
      <p:pic>
        <p:nvPicPr>
          <p:cNvPr id="1026" name="Picture 2" descr="Étudiant : financer son séjour à l'étranger, c'est possible ! | Vous! par  Macif">
            <a:extLst>
              <a:ext uri="{FF2B5EF4-FFF2-40B4-BE49-F238E27FC236}">
                <a16:creationId xmlns:a16="http://schemas.microsoft.com/office/drawing/2014/main" id="{FD377C5B-A710-BAE5-BD56-64954BF6F24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9678" t="-1061" r="13417"/>
          <a:stretch/>
        </p:blipFill>
        <p:spPr bwMode="auto">
          <a:xfrm>
            <a:off x="5991022" y="1232787"/>
            <a:ext cx="5345162" cy="378132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F92FE15B-DACE-4C67-BFAF-AB160D8DD981}"/>
              </a:ext>
            </a:extLst>
          </p:cNvPr>
          <p:cNvSpPr txBox="1"/>
          <p:nvPr>
            <p:custDataLst>
              <p:tags r:id="rId6"/>
            </p:custDataLst>
          </p:nvPr>
        </p:nvSpPr>
        <p:spPr>
          <a:xfrm>
            <a:off x="5674218" y="5804930"/>
            <a:ext cx="1415717" cy="646331"/>
          </a:xfrm>
          <a:prstGeom prst="rect">
            <a:avLst/>
          </a:prstGeom>
          <a:noFill/>
        </p:spPr>
        <p:txBody>
          <a:bodyPr wrap="square" rtlCol="0">
            <a:spAutoFit/>
          </a:bodyPr>
          <a:lstStyle/>
          <a:p>
            <a:pPr algn="r" defTabSz="457200">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Oct</a:t>
            </a:r>
            <a:r>
              <a:rPr lang="fr-FR" dirty="0">
                <a:solidFill>
                  <a:prstClr val="black"/>
                </a:solidFill>
                <a:latin typeface="Calibri" panose="020F0502020204030204"/>
              </a:rPr>
              <a: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2023</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80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7" name="Rectangle 3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Rectangle 4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0F0FDAB0-D07C-4624-96E3-F0BF00DF6CD0}"/>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0195654" y="5779196"/>
            <a:ext cx="1415717" cy="387718"/>
          </a:xfrm>
          <a:prstGeom prst="rect">
            <a:avLst/>
          </a:prstGeom>
        </p:spPr>
      </p:pic>
      <p:sp>
        <p:nvSpPr>
          <p:cNvPr id="4" name="ZoneTexte 3">
            <a:extLst>
              <a:ext uri="{FF2B5EF4-FFF2-40B4-BE49-F238E27FC236}">
                <a16:creationId xmlns:a16="http://schemas.microsoft.com/office/drawing/2014/main" id="{7C8FE437-5B21-7BBF-92A0-BDFD6D21A07A}"/>
              </a:ext>
            </a:extLst>
          </p:cNvPr>
          <p:cNvSpPr txBox="1"/>
          <p:nvPr/>
        </p:nvSpPr>
        <p:spPr>
          <a:xfrm>
            <a:off x="760493" y="534470"/>
            <a:ext cx="4723635" cy="5386090"/>
          </a:xfrm>
          <a:prstGeom prst="rect">
            <a:avLst/>
          </a:prstGeom>
          <a:noFill/>
        </p:spPr>
        <p:txBody>
          <a:bodyPr wrap="square">
            <a:spAutoFit/>
          </a:bodyPr>
          <a:lstStyle/>
          <a:p>
            <a:pPr algn="ctr"/>
            <a:endParaRPr lang="fr-FR" sz="800" b="1" dirty="0">
              <a:cs typeface="Calibri"/>
            </a:endParaRPr>
          </a:p>
          <a:p>
            <a:pPr algn="ctr"/>
            <a:r>
              <a:rPr lang="fr-FR" sz="2400" b="1" dirty="0">
                <a:solidFill>
                  <a:srgbClr val="F69122"/>
                </a:solidFill>
                <a:cs typeface="Calibri"/>
              </a:rPr>
              <a:t>LA PEEP est à vos côtés </a:t>
            </a:r>
          </a:p>
          <a:p>
            <a:pPr algn="ctr"/>
            <a:r>
              <a:rPr lang="fr-FR" sz="2400" b="1" dirty="0">
                <a:solidFill>
                  <a:srgbClr val="F69122"/>
                </a:solidFill>
                <a:cs typeface="Calibri"/>
              </a:rPr>
              <a:t>pour la REUSSITE DE NOS JEUNES</a:t>
            </a:r>
          </a:p>
          <a:p>
            <a:pPr algn="just"/>
            <a:endParaRPr lang="fr-FR" sz="2000" dirty="0">
              <a:ea typeface="+mn-lt"/>
              <a:cs typeface="+mn-lt"/>
            </a:endParaRPr>
          </a:p>
          <a:p>
            <a:pPr algn="just"/>
            <a:endParaRPr lang="fr-FR" sz="2000" dirty="0">
              <a:ea typeface="+mn-lt"/>
              <a:cs typeface="+mn-lt"/>
            </a:endParaRPr>
          </a:p>
          <a:p>
            <a:pPr algn="just"/>
            <a:r>
              <a:rPr lang="fr-FR" sz="2000" dirty="0">
                <a:ea typeface="+mn-lt"/>
                <a:cs typeface="+mn-lt"/>
              </a:rPr>
              <a:t>Nous espérons que ces informations vous seront utiles .</a:t>
            </a:r>
          </a:p>
          <a:p>
            <a:pPr algn="just"/>
            <a:endParaRPr lang="fr-FR" sz="2000" dirty="0">
              <a:ea typeface="+mn-lt"/>
              <a:cs typeface="+mn-lt"/>
            </a:endParaRPr>
          </a:p>
          <a:p>
            <a:pPr algn="just"/>
            <a:r>
              <a:rPr lang="fr-FR" sz="2000" dirty="0">
                <a:ea typeface="+mn-lt"/>
                <a:cs typeface="+mn-lt"/>
              </a:rPr>
              <a:t>N’hésitez pas à contacter </a:t>
            </a:r>
          </a:p>
          <a:p>
            <a:pPr marL="342900" indent="-342900" algn="just">
              <a:buFont typeface="Wingdings"/>
              <a:buChar char="Ø"/>
            </a:pPr>
            <a:r>
              <a:rPr lang="fr-FR" sz="2000" dirty="0">
                <a:ea typeface="+mn-lt"/>
                <a:cs typeface="+mn-lt"/>
              </a:rPr>
              <a:t>la Fédération :</a:t>
            </a:r>
          </a:p>
          <a:p>
            <a:pPr algn="just"/>
            <a:r>
              <a:rPr lang="fr-FR" sz="2000" dirty="0">
                <a:ea typeface="+mn-lt"/>
                <a:cs typeface="+mn-lt"/>
                <a:hlinkClick r:id="rId9"/>
              </a:rPr>
              <a:t>peep@peep.asso.fr</a:t>
            </a:r>
            <a:r>
              <a:rPr lang="fr-FR" sz="2000" dirty="0">
                <a:ea typeface="+mn-lt"/>
                <a:cs typeface="+mn-lt"/>
              </a:rPr>
              <a:t>  01 44 15 18 18</a:t>
            </a:r>
            <a:endParaRPr lang="fr-FR" sz="2000" dirty="0">
              <a:cs typeface="Calibri"/>
            </a:endParaRPr>
          </a:p>
          <a:p>
            <a:pPr marL="342900" indent="-342900" algn="just">
              <a:buFont typeface="Wingdings"/>
              <a:buChar char="Ø"/>
            </a:pPr>
            <a:endParaRPr lang="fr-FR" sz="2000" dirty="0">
              <a:ea typeface="+mn-lt"/>
              <a:cs typeface="+mn-lt"/>
            </a:endParaRPr>
          </a:p>
          <a:p>
            <a:pPr algn="just"/>
            <a:endParaRPr lang="fr-FR" sz="2000" dirty="0">
              <a:ea typeface="+mn-lt"/>
              <a:cs typeface="+mn-lt"/>
            </a:endParaRPr>
          </a:p>
          <a:p>
            <a:pPr algn="just"/>
            <a:r>
              <a:rPr lang="fr-FR" sz="2000" dirty="0">
                <a:ea typeface="+mn-lt"/>
                <a:cs typeface="+mn-lt"/>
              </a:rPr>
              <a:t>Vous pouvez aussi prendre contact avec</a:t>
            </a:r>
          </a:p>
          <a:p>
            <a:pPr marL="342900" indent="-342900" algn="just">
              <a:buFont typeface="Wingdings"/>
              <a:buChar char="Ø"/>
            </a:pPr>
            <a:r>
              <a:rPr lang="fr-FR" sz="2000" dirty="0">
                <a:ea typeface="+mn-lt"/>
                <a:cs typeface="+mn-lt"/>
              </a:rPr>
              <a:t> Nathalie J. de PEEP SUP NPDC : </a:t>
            </a:r>
          </a:p>
          <a:p>
            <a:pPr algn="just"/>
            <a:r>
              <a:rPr lang="fr-FR" sz="2000" dirty="0">
                <a:ea typeface="+mn-lt"/>
                <a:cs typeface="+mn-lt"/>
              </a:rPr>
              <a:t>  </a:t>
            </a:r>
            <a:r>
              <a:rPr lang="fr-FR" sz="2000" dirty="0">
                <a:ea typeface="+mn-lt"/>
                <a:cs typeface="+mn-lt"/>
                <a:hlinkClick r:id="rId10"/>
              </a:rPr>
              <a:t>peepduvalenciennois@gmail.com</a:t>
            </a:r>
            <a:endParaRPr lang="fr-FR" sz="2000" b="1" dirty="0">
              <a:cs typeface="Calibri"/>
            </a:endParaRPr>
          </a:p>
          <a:p>
            <a:endParaRPr lang="fr-FR" sz="1400" b="1" dirty="0">
              <a:ea typeface="+mn-lt"/>
              <a:cs typeface="+mn-lt"/>
            </a:endParaRPr>
          </a:p>
          <a:p>
            <a:pPr algn="just"/>
            <a:endParaRPr lang="fr-FR" sz="1400" b="1" dirty="0">
              <a:ea typeface="+mn-lt"/>
              <a:cs typeface="+mn-lt"/>
            </a:endParaRPr>
          </a:p>
        </p:txBody>
      </p:sp>
      <p:pic>
        <p:nvPicPr>
          <p:cNvPr id="1026" name="Picture 2" descr="Étudiant : financer son séjour à l'étranger, c'est possible ! | Vous! par  Macif">
            <a:extLst>
              <a:ext uri="{FF2B5EF4-FFF2-40B4-BE49-F238E27FC236}">
                <a16:creationId xmlns:a16="http://schemas.microsoft.com/office/drawing/2014/main" id="{FD377C5B-A710-BAE5-BD56-64954BF6F24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9678" t="-1061" r="13417"/>
          <a:stretch/>
        </p:blipFill>
        <p:spPr bwMode="auto">
          <a:xfrm>
            <a:off x="5991022" y="1232787"/>
            <a:ext cx="5345162" cy="378132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E9517B13-DA2A-5F0D-C751-44F365AB41AD}"/>
              </a:ext>
            </a:extLst>
          </p:cNvPr>
          <p:cNvSpPr txBox="1"/>
          <p:nvPr>
            <p:custDataLst>
              <p:tags r:id="rId6"/>
            </p:custDataLst>
          </p:nvPr>
        </p:nvSpPr>
        <p:spPr>
          <a:xfrm>
            <a:off x="5628240" y="5843748"/>
            <a:ext cx="1415717" cy="646331"/>
          </a:xfrm>
          <a:prstGeom prst="rect">
            <a:avLst/>
          </a:prstGeom>
          <a:noFill/>
        </p:spPr>
        <p:txBody>
          <a:bodyPr wrap="square" rtlCol="0">
            <a:spAutoFit/>
          </a:bodyPr>
          <a:lstStyle/>
          <a:p>
            <a:pPr algn="r" defTabSz="457200">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Oct</a:t>
            </a:r>
            <a:r>
              <a:rPr lang="fr-FR" dirty="0">
                <a:solidFill>
                  <a:prstClr val="black"/>
                </a:solidFill>
                <a:latin typeface="Calibri" panose="020F0502020204030204"/>
              </a:rPr>
              <a: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2023</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5405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7" name="Rectangle 3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Rectangle 4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0F0FDAB0-D07C-4624-96E3-F0BF00DF6CD0}"/>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0195654" y="5779196"/>
            <a:ext cx="1415717" cy="387718"/>
          </a:xfrm>
          <a:prstGeom prst="rect">
            <a:avLst/>
          </a:prstGeom>
        </p:spPr>
      </p:pic>
      <p:sp>
        <p:nvSpPr>
          <p:cNvPr id="4" name="ZoneTexte 3">
            <a:extLst>
              <a:ext uri="{FF2B5EF4-FFF2-40B4-BE49-F238E27FC236}">
                <a16:creationId xmlns:a16="http://schemas.microsoft.com/office/drawing/2014/main" id="{7C8FE437-5B21-7BBF-92A0-BDFD6D21A07A}"/>
              </a:ext>
            </a:extLst>
          </p:cNvPr>
          <p:cNvSpPr txBox="1"/>
          <p:nvPr/>
        </p:nvSpPr>
        <p:spPr>
          <a:xfrm>
            <a:off x="885076" y="1232787"/>
            <a:ext cx="4648128" cy="4401205"/>
          </a:xfrm>
          <a:prstGeom prst="rect">
            <a:avLst/>
          </a:prstGeom>
          <a:noFill/>
        </p:spPr>
        <p:txBody>
          <a:bodyPr wrap="square">
            <a:spAutoFit/>
          </a:bodyPr>
          <a:lstStyle/>
          <a:p>
            <a:pPr algn="just"/>
            <a:r>
              <a:rPr lang="fr-FR" sz="2000" b="1" dirty="0">
                <a:solidFill>
                  <a:srgbClr val="0070C0"/>
                </a:solidFill>
                <a:ea typeface="+mn-lt"/>
                <a:cs typeface="+mn-lt"/>
              </a:rPr>
              <a:t>Partir faire des études à l’étranger dès la première année post baccalauréat est accessible à tous.</a:t>
            </a:r>
          </a:p>
          <a:p>
            <a:pPr algn="just"/>
            <a:endParaRPr lang="fr-FR" sz="2000" dirty="0"/>
          </a:p>
          <a:p>
            <a:pPr algn="just"/>
            <a:r>
              <a:rPr lang="fr-FR" sz="2000" dirty="0">
                <a:ea typeface="+mn-lt"/>
                <a:cs typeface="+mn-lt"/>
              </a:rPr>
              <a:t>Certains Baccalauréats français ont vocation à faciliter un tel choix :</a:t>
            </a:r>
          </a:p>
          <a:p>
            <a:pPr algn="just"/>
            <a:endParaRPr lang="fr-FR" sz="2000" dirty="0"/>
          </a:p>
          <a:p>
            <a:pPr marL="285750" indent="-285750" algn="just">
              <a:buFont typeface="Arial"/>
              <a:buChar char="•"/>
            </a:pPr>
            <a:r>
              <a:rPr lang="fr-FR" sz="2000" dirty="0">
                <a:ea typeface="+mn-lt"/>
                <a:cs typeface="+mn-lt"/>
              </a:rPr>
              <a:t>Sections internationales du baccalauréat (dès la seconde sur concours)</a:t>
            </a:r>
          </a:p>
          <a:p>
            <a:pPr algn="just"/>
            <a:endParaRPr lang="fr-FR" sz="2000" dirty="0"/>
          </a:p>
          <a:p>
            <a:pPr marL="285750" indent="-285750" algn="just">
              <a:buFont typeface="Arial"/>
              <a:buChar char="•"/>
            </a:pPr>
            <a:r>
              <a:rPr lang="fr-FR" sz="2000" dirty="0">
                <a:ea typeface="+mn-lt"/>
                <a:cs typeface="+mn-lt"/>
              </a:rPr>
              <a:t>Sections binationales : Abibac, Bachibac, </a:t>
            </a:r>
            <a:r>
              <a:rPr lang="fr-FR" sz="2000" dirty="0" err="1">
                <a:ea typeface="+mn-lt"/>
                <a:cs typeface="+mn-lt"/>
              </a:rPr>
              <a:t>Esabac</a:t>
            </a:r>
            <a:r>
              <a:rPr lang="fr-FR" sz="2000" dirty="0">
                <a:ea typeface="+mn-lt"/>
                <a:cs typeface="+mn-lt"/>
              </a:rPr>
              <a:t> (dès la seconde sur dossier)</a:t>
            </a:r>
            <a:endParaRPr lang="fr-FR" sz="2000" dirty="0"/>
          </a:p>
        </p:txBody>
      </p:sp>
      <p:pic>
        <p:nvPicPr>
          <p:cNvPr id="1026" name="Picture 2" descr="Étudiant : financer son séjour à l'étranger, c'est possible ! | Vous! par  Macif">
            <a:extLst>
              <a:ext uri="{FF2B5EF4-FFF2-40B4-BE49-F238E27FC236}">
                <a16:creationId xmlns:a16="http://schemas.microsoft.com/office/drawing/2014/main" id="{FD377C5B-A710-BAE5-BD56-64954BF6F24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9678" t="-1061" r="13417"/>
          <a:stretch/>
        </p:blipFill>
        <p:spPr bwMode="auto">
          <a:xfrm>
            <a:off x="5991022" y="1232787"/>
            <a:ext cx="5345162" cy="378132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1E9AD58F-93B9-BEAC-49B7-08AAE38BBBE0}"/>
              </a:ext>
            </a:extLst>
          </p:cNvPr>
          <p:cNvSpPr txBox="1"/>
          <p:nvPr>
            <p:custDataLst>
              <p:tags r:id="rId6"/>
            </p:custDataLst>
          </p:nvPr>
        </p:nvSpPr>
        <p:spPr>
          <a:xfrm>
            <a:off x="5685809" y="5796822"/>
            <a:ext cx="1415717" cy="646331"/>
          </a:xfrm>
          <a:prstGeom prst="rect">
            <a:avLst/>
          </a:prstGeom>
          <a:noFill/>
        </p:spPr>
        <p:txBody>
          <a:bodyPr wrap="square" rtlCol="0">
            <a:spAutoFit/>
          </a:bodyPr>
          <a:lstStyle/>
          <a:p>
            <a:pPr algn="r" defTabSz="457200">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Oct</a:t>
            </a:r>
            <a:r>
              <a:rPr lang="fr-FR" dirty="0">
                <a:solidFill>
                  <a:prstClr val="black"/>
                </a:solidFill>
                <a:latin typeface="Calibri" panose="020F0502020204030204"/>
              </a:rPr>
              <a: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2023</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3539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7" name="Rectangle 3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Rectangle 4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0F0FDAB0-D07C-4624-96E3-F0BF00DF6CD0}"/>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0195654" y="5779196"/>
            <a:ext cx="1415717" cy="387718"/>
          </a:xfrm>
          <a:prstGeom prst="rect">
            <a:avLst/>
          </a:prstGeom>
        </p:spPr>
      </p:pic>
      <p:sp>
        <p:nvSpPr>
          <p:cNvPr id="4" name="ZoneTexte 3">
            <a:extLst>
              <a:ext uri="{FF2B5EF4-FFF2-40B4-BE49-F238E27FC236}">
                <a16:creationId xmlns:a16="http://schemas.microsoft.com/office/drawing/2014/main" id="{7C8FE437-5B21-7BBF-92A0-BDFD6D21A07A}"/>
              </a:ext>
            </a:extLst>
          </p:cNvPr>
          <p:cNvSpPr txBox="1"/>
          <p:nvPr/>
        </p:nvSpPr>
        <p:spPr>
          <a:xfrm>
            <a:off x="870138" y="1316436"/>
            <a:ext cx="4648128" cy="4278094"/>
          </a:xfrm>
          <a:prstGeom prst="rect">
            <a:avLst/>
          </a:prstGeom>
          <a:noFill/>
        </p:spPr>
        <p:txBody>
          <a:bodyPr wrap="square">
            <a:spAutoFit/>
          </a:bodyPr>
          <a:lstStyle/>
          <a:p>
            <a:pPr algn="ctr"/>
            <a:r>
              <a:rPr lang="fr-FR" sz="2000" b="1" dirty="0">
                <a:solidFill>
                  <a:schemeClr val="accent4"/>
                </a:solidFill>
                <a:ea typeface="+mn-lt"/>
                <a:cs typeface="+mn-lt"/>
              </a:rPr>
              <a:t>POUR REUSSIR un PROJET à l'ETRANGER</a:t>
            </a:r>
            <a:endParaRPr lang="fr-FR" sz="2000" b="1" dirty="0">
              <a:solidFill>
                <a:schemeClr val="accent4"/>
              </a:solidFill>
              <a:latin typeface="Calibri Light" panose="020F0302020204030204" pitchFamily="34" charset="0"/>
              <a:ea typeface="+mn-lt"/>
              <a:cs typeface="Calibri Light" panose="020F0302020204030204" pitchFamily="34" charset="0"/>
            </a:endParaRPr>
          </a:p>
          <a:p>
            <a:pPr algn="ctr"/>
            <a:endParaRPr lang="fr-FR" sz="2000" dirty="0">
              <a:solidFill>
                <a:srgbClr val="424242"/>
              </a:solidFill>
              <a:ea typeface="+mn-lt"/>
              <a:cs typeface="+mn-lt"/>
            </a:endParaRPr>
          </a:p>
          <a:p>
            <a:pPr marL="342900" indent="-342900">
              <a:buFont typeface="Wingdings"/>
              <a:buChar char="Ø"/>
            </a:pPr>
            <a:r>
              <a:rPr lang="fr-FR" sz="2000" dirty="0">
                <a:solidFill>
                  <a:srgbClr val="424242"/>
                </a:solidFill>
                <a:ea typeface="+mn-lt"/>
                <a:cs typeface="+mn-lt"/>
              </a:rPr>
              <a:t>Il faut que ce soit le projet du lycéen .</a:t>
            </a:r>
            <a:endParaRPr lang="fr-FR" sz="2000" dirty="0">
              <a:solidFill>
                <a:srgbClr val="000000"/>
              </a:solidFill>
              <a:ea typeface="+mn-lt"/>
              <a:cs typeface="+mn-lt"/>
            </a:endParaRPr>
          </a:p>
          <a:p>
            <a:pPr marL="342900" indent="-342900">
              <a:buFont typeface="Wingdings"/>
              <a:buChar char="Ø"/>
            </a:pPr>
            <a:endParaRPr lang="fr-FR" sz="2000" dirty="0">
              <a:solidFill>
                <a:srgbClr val="424242"/>
              </a:solidFill>
              <a:ea typeface="+mn-lt"/>
              <a:cs typeface="+mn-lt"/>
            </a:endParaRPr>
          </a:p>
          <a:p>
            <a:pPr marL="342900" indent="-342900">
              <a:buFont typeface="Wingdings"/>
              <a:buChar char="Ø"/>
            </a:pPr>
            <a:r>
              <a:rPr lang="fr-FR" sz="2000" dirty="0">
                <a:solidFill>
                  <a:srgbClr val="424242"/>
                </a:solidFill>
                <a:ea typeface="+mn-lt"/>
                <a:cs typeface="+mn-lt"/>
              </a:rPr>
              <a:t>Il faut accompagner votre enfant . </a:t>
            </a:r>
            <a:endParaRPr lang="fr-FR" sz="2000" dirty="0">
              <a:cs typeface="Calibri" panose="020F0502020204030204"/>
            </a:endParaRPr>
          </a:p>
          <a:p>
            <a:pPr marL="342900" indent="-342900">
              <a:buFont typeface="Wingdings"/>
              <a:buChar char="Ø"/>
            </a:pPr>
            <a:endParaRPr lang="fr-FR" sz="2000" dirty="0">
              <a:solidFill>
                <a:srgbClr val="424242"/>
              </a:solidFill>
              <a:ea typeface="+mn-lt"/>
              <a:cs typeface="+mn-lt"/>
            </a:endParaRPr>
          </a:p>
          <a:p>
            <a:pPr marL="342900" indent="-342900">
              <a:buFont typeface="Wingdings"/>
              <a:buChar char="Ø"/>
            </a:pPr>
            <a:r>
              <a:rPr lang="fr-FR" sz="2000" dirty="0">
                <a:solidFill>
                  <a:srgbClr val="424242"/>
                </a:solidFill>
                <a:ea typeface="+mn-lt"/>
                <a:cs typeface="+mn-lt"/>
              </a:rPr>
              <a:t>Il faut que l’établissement scolaire de votre enfant soit aussi dans l’accompagnement</a:t>
            </a:r>
            <a:endParaRPr lang="fr-FR" sz="2000" dirty="0">
              <a:cs typeface="Calibri"/>
            </a:endParaRPr>
          </a:p>
          <a:p>
            <a:pPr marL="342900" indent="-342900">
              <a:buFont typeface="Wingdings"/>
              <a:buChar char="Ø"/>
            </a:pPr>
            <a:endParaRPr lang="fr-FR" sz="1800" dirty="0">
              <a:solidFill>
                <a:srgbClr val="424242"/>
              </a:solidFill>
              <a:latin typeface="Calibri"/>
              <a:cs typeface="Calibri"/>
            </a:endParaRPr>
          </a:p>
          <a:p>
            <a:pPr marL="342900" indent="-342900">
              <a:buFont typeface="Wingdings"/>
              <a:buChar char="Ø"/>
            </a:pPr>
            <a:r>
              <a:rPr lang="fr-FR" sz="2400" b="1" dirty="0">
                <a:latin typeface="Calibri"/>
                <a:cs typeface="Calibri"/>
              </a:rPr>
              <a:t>Et surtout , il faut </a:t>
            </a:r>
            <a:r>
              <a:rPr lang="fr-FR" sz="3600" b="1" dirty="0">
                <a:solidFill>
                  <a:srgbClr val="F69122"/>
                </a:solidFill>
                <a:latin typeface="Calibri"/>
                <a:cs typeface="Calibri"/>
              </a:rPr>
              <a:t>ANTICIPER </a:t>
            </a:r>
            <a:endParaRPr lang="fr-FR" sz="3600" b="1" dirty="0">
              <a:solidFill>
                <a:srgbClr val="F69122"/>
              </a:solidFill>
              <a:cs typeface="Calibri" panose="020F0502020204030204"/>
            </a:endParaRPr>
          </a:p>
          <a:p>
            <a:pPr marL="342900" indent="-342900">
              <a:buFont typeface="Wingdings" panose="05000000000000000000" pitchFamily="2" charset="2"/>
              <a:buChar char="Ø"/>
            </a:pPr>
            <a:endParaRPr lang="fr-FR" sz="1400" dirty="0">
              <a:solidFill>
                <a:srgbClr val="424242"/>
              </a:solidFill>
              <a:latin typeface="Comic Sans MS" panose="030F0702030302020204" pitchFamily="66" charset="0"/>
              <a:ea typeface="Times New Roman" panose="02020603050405020304" pitchFamily="18" charset="0"/>
              <a:cs typeface="Calibri" panose="020F0502020204030204" pitchFamily="34" charset="0"/>
            </a:endParaRPr>
          </a:p>
        </p:txBody>
      </p:sp>
      <p:pic>
        <p:nvPicPr>
          <p:cNvPr id="1026" name="Picture 2" descr="Étudiant : financer son séjour à l'étranger, c'est possible ! | Vous! par  Macif">
            <a:extLst>
              <a:ext uri="{FF2B5EF4-FFF2-40B4-BE49-F238E27FC236}">
                <a16:creationId xmlns:a16="http://schemas.microsoft.com/office/drawing/2014/main" id="{FD377C5B-A710-BAE5-BD56-64954BF6F24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9678" t="-1061" r="13417"/>
          <a:stretch/>
        </p:blipFill>
        <p:spPr bwMode="auto">
          <a:xfrm>
            <a:off x="5991022" y="1232787"/>
            <a:ext cx="5345162" cy="378132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01641B43-EB24-E16A-7D96-0551D423A1A7}"/>
              </a:ext>
            </a:extLst>
          </p:cNvPr>
          <p:cNvSpPr txBox="1"/>
          <p:nvPr>
            <p:custDataLst>
              <p:tags r:id="rId6"/>
            </p:custDataLst>
          </p:nvPr>
        </p:nvSpPr>
        <p:spPr>
          <a:xfrm>
            <a:off x="5817157" y="5855008"/>
            <a:ext cx="1415717" cy="646331"/>
          </a:xfrm>
          <a:prstGeom prst="rect">
            <a:avLst/>
          </a:prstGeom>
          <a:noFill/>
        </p:spPr>
        <p:txBody>
          <a:bodyPr wrap="square" rtlCol="0">
            <a:spAutoFit/>
          </a:bodyPr>
          <a:lstStyle/>
          <a:p>
            <a:pPr algn="r" defTabSz="457200">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Oct</a:t>
            </a:r>
            <a:r>
              <a:rPr lang="fr-FR" dirty="0">
                <a:solidFill>
                  <a:prstClr val="black"/>
                </a:solidFill>
                <a:latin typeface="Calibri" panose="020F0502020204030204"/>
              </a:rPr>
              <a: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2023</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2907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7" name="Rectangle 3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Rectangle 4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0F0FDAB0-D07C-4624-96E3-F0BF00DF6CD0}"/>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0195654" y="5779196"/>
            <a:ext cx="1415717" cy="387718"/>
          </a:xfrm>
          <a:prstGeom prst="rect">
            <a:avLst/>
          </a:prstGeom>
        </p:spPr>
      </p:pic>
      <p:sp>
        <p:nvSpPr>
          <p:cNvPr id="4" name="ZoneTexte 3">
            <a:extLst>
              <a:ext uri="{FF2B5EF4-FFF2-40B4-BE49-F238E27FC236}">
                <a16:creationId xmlns:a16="http://schemas.microsoft.com/office/drawing/2014/main" id="{7C8FE437-5B21-7BBF-92A0-BDFD6D21A07A}"/>
              </a:ext>
            </a:extLst>
          </p:cNvPr>
          <p:cNvSpPr txBox="1"/>
          <p:nvPr/>
        </p:nvSpPr>
        <p:spPr>
          <a:xfrm>
            <a:off x="803499" y="644066"/>
            <a:ext cx="4648128" cy="5724644"/>
          </a:xfrm>
          <a:prstGeom prst="rect">
            <a:avLst/>
          </a:prstGeom>
          <a:noFill/>
        </p:spPr>
        <p:txBody>
          <a:bodyPr wrap="square">
            <a:spAutoFit/>
          </a:bodyPr>
          <a:lstStyle/>
          <a:p>
            <a:pPr algn="ctr"/>
            <a:r>
              <a:rPr lang="fr-FR" sz="2400" b="1" dirty="0">
                <a:solidFill>
                  <a:srgbClr val="F69122"/>
                </a:solidFill>
                <a:ea typeface="+mn-lt"/>
                <a:cs typeface="+mn-lt"/>
              </a:rPr>
              <a:t>POURQUOI ?</a:t>
            </a:r>
            <a:endParaRPr lang="fr-FR" sz="2400" b="1" dirty="0">
              <a:solidFill>
                <a:srgbClr val="F69122"/>
              </a:solidFill>
              <a:latin typeface="Calibri Light" panose="020F0302020204030204" pitchFamily="34" charset="0"/>
              <a:ea typeface="+mn-lt"/>
              <a:cs typeface="Calibri Light" panose="020F0302020204030204" pitchFamily="34" charset="0"/>
            </a:endParaRPr>
          </a:p>
          <a:p>
            <a:pPr algn="ctr"/>
            <a:endParaRPr lang="fr-FR" b="1" dirty="0">
              <a:ea typeface="+mn-lt"/>
              <a:cs typeface="+mn-lt"/>
            </a:endParaRPr>
          </a:p>
          <a:p>
            <a:pPr marL="342900" indent="-342900">
              <a:buFont typeface="Wingdings"/>
              <a:buChar char="Ø"/>
            </a:pPr>
            <a:r>
              <a:rPr lang="fr-FR" b="1" dirty="0">
                <a:solidFill>
                  <a:schemeClr val="accent4"/>
                </a:solidFill>
                <a:ea typeface="+mn-lt"/>
                <a:cs typeface="+mn-lt"/>
              </a:rPr>
              <a:t>Cela doit être le projet de votre enfant </a:t>
            </a:r>
            <a:r>
              <a:rPr lang="fr-FR" dirty="0">
                <a:ea typeface="+mn-lt"/>
                <a:cs typeface="+mn-lt"/>
              </a:rPr>
              <a:t>car , comme lorsqu’on fait des études en France, il est important que ce soit </a:t>
            </a:r>
            <a:r>
              <a:rPr lang="fr-FR" b="1" dirty="0">
                <a:solidFill>
                  <a:schemeClr val="accent4"/>
                </a:solidFill>
                <a:ea typeface="+mn-lt"/>
                <a:cs typeface="+mn-lt"/>
              </a:rPr>
              <a:t>une envie, </a:t>
            </a:r>
            <a:r>
              <a:rPr lang="fr-FR" dirty="0">
                <a:ea typeface="+mn-lt"/>
                <a:cs typeface="+mn-lt"/>
              </a:rPr>
              <a:t>que cela s’inscrive dans </a:t>
            </a:r>
            <a:r>
              <a:rPr lang="fr-FR" b="1" dirty="0">
                <a:solidFill>
                  <a:schemeClr val="accent4"/>
                </a:solidFill>
                <a:ea typeface="+mn-lt"/>
                <a:cs typeface="+mn-lt"/>
              </a:rPr>
              <a:t>un projet professionnel </a:t>
            </a:r>
            <a:r>
              <a:rPr lang="fr-FR" dirty="0">
                <a:ea typeface="+mn-lt"/>
                <a:cs typeface="+mn-lt"/>
              </a:rPr>
              <a:t>futur et dans un </a:t>
            </a:r>
            <a:r>
              <a:rPr lang="fr-FR" b="1" dirty="0">
                <a:solidFill>
                  <a:schemeClr val="accent4"/>
                </a:solidFill>
                <a:ea typeface="+mn-lt"/>
                <a:cs typeface="+mn-lt"/>
              </a:rPr>
              <a:t>projet de vie. </a:t>
            </a:r>
          </a:p>
          <a:p>
            <a:pPr marL="342900" indent="-342900">
              <a:buFont typeface="Wingdings"/>
              <a:buChar char="Ø"/>
            </a:pPr>
            <a:endParaRPr lang="fr-FR" dirty="0">
              <a:ea typeface="+mn-lt"/>
              <a:cs typeface="+mn-lt"/>
            </a:endParaRPr>
          </a:p>
          <a:p>
            <a:pPr marL="342900" indent="-342900">
              <a:buFont typeface="Wingdings"/>
              <a:buChar char="Ø"/>
            </a:pPr>
            <a:r>
              <a:rPr lang="fr-FR" b="1" dirty="0">
                <a:solidFill>
                  <a:schemeClr val="accent4"/>
                </a:solidFill>
                <a:ea typeface="+mn-lt"/>
                <a:cs typeface="+mn-lt"/>
              </a:rPr>
              <a:t>Parents, accompagnez votre enfant dès le début du projet </a:t>
            </a:r>
            <a:r>
              <a:rPr lang="fr-FR" dirty="0">
                <a:ea typeface="+mn-lt"/>
                <a:cs typeface="+mn-lt"/>
              </a:rPr>
              <a:t>car, au-delà de l’aider dans ses choix il y a forcément </a:t>
            </a:r>
            <a:r>
              <a:rPr lang="fr-FR" b="1" dirty="0">
                <a:solidFill>
                  <a:schemeClr val="accent4"/>
                </a:solidFill>
                <a:ea typeface="+mn-lt"/>
                <a:cs typeface="+mn-lt"/>
              </a:rPr>
              <a:t>un aspect financie</a:t>
            </a:r>
            <a:r>
              <a:rPr lang="fr-FR" dirty="0">
                <a:ea typeface="+mn-lt"/>
                <a:cs typeface="+mn-lt"/>
              </a:rPr>
              <a:t>r qui n’est pas à négliger lorsqu’on fait des études hors de nos frontières. </a:t>
            </a:r>
            <a:endParaRPr lang="fr-FR" dirty="0">
              <a:cs typeface="Calibri" panose="020F0502020204030204"/>
            </a:endParaRPr>
          </a:p>
          <a:p>
            <a:pPr marL="342900" indent="-342900">
              <a:buFont typeface="Wingdings"/>
              <a:buChar char="Ø"/>
            </a:pPr>
            <a:endParaRPr lang="fr-FR" dirty="0">
              <a:ea typeface="+mn-lt"/>
              <a:cs typeface="+mn-lt"/>
            </a:endParaRPr>
          </a:p>
          <a:p>
            <a:pPr marL="342900" indent="-342900">
              <a:buFont typeface="Wingdings"/>
              <a:buChar char="Ø"/>
            </a:pPr>
            <a:r>
              <a:rPr lang="fr-FR" b="1" dirty="0">
                <a:solidFill>
                  <a:srgbClr val="0070C0"/>
                </a:solidFill>
                <a:ea typeface="+mn-lt"/>
                <a:cs typeface="+mn-lt"/>
              </a:rPr>
              <a:t>Le lycée doit accompagner </a:t>
            </a:r>
            <a:r>
              <a:rPr lang="fr-FR" dirty="0">
                <a:ea typeface="+mn-lt"/>
                <a:cs typeface="+mn-lt"/>
              </a:rPr>
              <a:t>car c’est son rôle et que dans les processus de postulat auprès des établissements étrangers votre enfant devra peut-être </a:t>
            </a:r>
            <a:r>
              <a:rPr lang="fr-FR" b="1" dirty="0">
                <a:solidFill>
                  <a:schemeClr val="accent4"/>
                </a:solidFill>
                <a:ea typeface="+mn-lt"/>
                <a:cs typeface="+mn-lt"/>
              </a:rPr>
              <a:t>solliciter l’administration de son lycée et de ses professeurs. </a:t>
            </a:r>
            <a:endParaRPr lang="fr-FR" b="1" dirty="0">
              <a:solidFill>
                <a:schemeClr val="accent4"/>
              </a:solidFill>
              <a:cs typeface="Calibri"/>
            </a:endParaRPr>
          </a:p>
        </p:txBody>
      </p:sp>
      <p:pic>
        <p:nvPicPr>
          <p:cNvPr id="1026" name="Picture 2" descr="Étudiant : financer son séjour à l'étranger, c'est possible ! | Vous! par  Macif">
            <a:extLst>
              <a:ext uri="{FF2B5EF4-FFF2-40B4-BE49-F238E27FC236}">
                <a16:creationId xmlns:a16="http://schemas.microsoft.com/office/drawing/2014/main" id="{FD377C5B-A710-BAE5-BD56-64954BF6F24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9678" t="-1061" r="13417"/>
          <a:stretch/>
        </p:blipFill>
        <p:spPr bwMode="auto">
          <a:xfrm>
            <a:off x="5991022" y="1232787"/>
            <a:ext cx="5345162" cy="378132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97DB51B9-674E-389B-2FD4-C0F129BEC3A4}"/>
              </a:ext>
            </a:extLst>
          </p:cNvPr>
          <p:cNvSpPr txBox="1"/>
          <p:nvPr>
            <p:custDataLst>
              <p:tags r:id="rId6"/>
            </p:custDataLst>
          </p:nvPr>
        </p:nvSpPr>
        <p:spPr>
          <a:xfrm>
            <a:off x="5791438" y="5855008"/>
            <a:ext cx="1415717" cy="646331"/>
          </a:xfrm>
          <a:prstGeom prst="rect">
            <a:avLst/>
          </a:prstGeom>
          <a:noFill/>
        </p:spPr>
        <p:txBody>
          <a:bodyPr wrap="square" rtlCol="0">
            <a:spAutoFit/>
          </a:bodyPr>
          <a:lstStyle/>
          <a:p>
            <a:pPr algn="r" defTabSz="457200">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Oct</a:t>
            </a:r>
            <a:r>
              <a:rPr lang="fr-FR" dirty="0">
                <a:solidFill>
                  <a:prstClr val="black"/>
                </a:solidFill>
                <a:latin typeface="Calibri" panose="020F0502020204030204"/>
              </a:rPr>
              <a: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2023</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096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7" name="Rectangle 3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Rectangle 4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0F0FDAB0-D07C-4624-96E3-F0BF00DF6CD0}"/>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0195654" y="5779196"/>
            <a:ext cx="1415717" cy="387718"/>
          </a:xfrm>
          <a:prstGeom prst="rect">
            <a:avLst/>
          </a:prstGeom>
        </p:spPr>
      </p:pic>
      <p:sp>
        <p:nvSpPr>
          <p:cNvPr id="4" name="ZoneTexte 3">
            <a:extLst>
              <a:ext uri="{FF2B5EF4-FFF2-40B4-BE49-F238E27FC236}">
                <a16:creationId xmlns:a16="http://schemas.microsoft.com/office/drawing/2014/main" id="{7C8FE437-5B21-7BBF-92A0-BDFD6D21A07A}"/>
              </a:ext>
            </a:extLst>
          </p:cNvPr>
          <p:cNvSpPr txBox="1"/>
          <p:nvPr/>
        </p:nvSpPr>
        <p:spPr>
          <a:xfrm>
            <a:off x="962174" y="576943"/>
            <a:ext cx="4723635" cy="5386090"/>
          </a:xfrm>
          <a:prstGeom prst="rect">
            <a:avLst/>
          </a:prstGeom>
          <a:noFill/>
        </p:spPr>
        <p:txBody>
          <a:bodyPr wrap="square">
            <a:spAutoFit/>
          </a:bodyPr>
          <a:lstStyle/>
          <a:p>
            <a:pPr algn="ctr"/>
            <a:r>
              <a:rPr lang="fr-FR" sz="2400" b="1" dirty="0">
                <a:solidFill>
                  <a:srgbClr val="F69122"/>
                </a:solidFill>
                <a:ea typeface="+mn-lt"/>
                <a:cs typeface="+mn-lt"/>
              </a:rPr>
              <a:t>ANTICIPER !</a:t>
            </a:r>
            <a:endParaRPr lang="fr-FR" sz="2400" b="1" dirty="0">
              <a:solidFill>
                <a:srgbClr val="F69122"/>
              </a:solidFill>
            </a:endParaRPr>
          </a:p>
          <a:p>
            <a:pPr algn="ctr"/>
            <a:endParaRPr lang="fr-FR" sz="2000" b="1" dirty="0">
              <a:ea typeface="+mn-lt"/>
              <a:cs typeface="+mn-lt"/>
            </a:endParaRPr>
          </a:p>
          <a:p>
            <a:r>
              <a:rPr lang="fr-FR" sz="2000" b="1" dirty="0">
                <a:solidFill>
                  <a:schemeClr val="accent4"/>
                </a:solidFill>
                <a:ea typeface="+mn-lt"/>
                <a:cs typeface="+mn-lt"/>
              </a:rPr>
              <a:t>L’anticipation est une des clés de la réussite du projet de votre enfant. </a:t>
            </a:r>
          </a:p>
          <a:p>
            <a:endParaRPr lang="fr-FR" sz="2000" dirty="0">
              <a:cs typeface="Calibri"/>
            </a:endParaRPr>
          </a:p>
          <a:p>
            <a:pPr marL="342900" indent="-342900">
              <a:buFont typeface="Wingdings"/>
              <a:buChar char="Ø"/>
            </a:pPr>
            <a:r>
              <a:rPr lang="fr-FR" sz="2000" dirty="0">
                <a:ea typeface="+mn-lt"/>
                <a:cs typeface="+mn-lt"/>
              </a:rPr>
              <a:t>Chaque projet est différent. </a:t>
            </a:r>
          </a:p>
          <a:p>
            <a:endParaRPr lang="fr-FR" sz="2000" dirty="0">
              <a:ea typeface="+mn-lt"/>
              <a:cs typeface="+mn-lt"/>
            </a:endParaRPr>
          </a:p>
          <a:p>
            <a:pPr marL="342900" indent="-342900">
              <a:buFont typeface="Wingdings"/>
              <a:buChar char="Ø"/>
            </a:pPr>
            <a:r>
              <a:rPr lang="fr-FR" sz="2000" dirty="0">
                <a:ea typeface="+mn-lt"/>
                <a:cs typeface="+mn-lt"/>
              </a:rPr>
              <a:t>Chaque pays a son organisation, son calendrier pour postuler. </a:t>
            </a:r>
          </a:p>
          <a:p>
            <a:endParaRPr lang="fr-FR" sz="2000" dirty="0">
              <a:ea typeface="+mn-lt"/>
              <a:cs typeface="+mn-lt"/>
            </a:endParaRPr>
          </a:p>
          <a:p>
            <a:pPr marL="342900" indent="-342900">
              <a:buFont typeface="Wingdings"/>
              <a:buChar char="Ø"/>
            </a:pPr>
            <a:r>
              <a:rPr lang="fr-FR" sz="2000" dirty="0">
                <a:ea typeface="+mn-lt"/>
                <a:cs typeface="+mn-lt"/>
              </a:rPr>
              <a:t>Chaque université parfois à son protocole,</a:t>
            </a:r>
          </a:p>
          <a:p>
            <a:pPr marL="342900" indent="-342900">
              <a:buFont typeface="Wingdings"/>
              <a:buChar char="Ø"/>
            </a:pPr>
            <a:endParaRPr lang="fr-FR" sz="2000" dirty="0">
              <a:ea typeface="+mn-lt"/>
              <a:cs typeface="+mn-lt"/>
            </a:endParaRPr>
          </a:p>
          <a:p>
            <a:r>
              <a:rPr lang="fr-FR" sz="2000" dirty="0">
                <a:ea typeface="+mn-lt"/>
                <a:cs typeface="+mn-lt"/>
              </a:rPr>
              <a:t>Voire, parfois pour une même université, le protocole à suivre différera en fonction du type d’études. </a:t>
            </a:r>
            <a:endParaRPr lang="fr-FR" sz="2000" dirty="0">
              <a:cs typeface="Calibri"/>
            </a:endParaRPr>
          </a:p>
          <a:p>
            <a:endParaRPr lang="fr-FR" sz="20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026" name="Picture 2" descr="Étudiant : financer son séjour à l'étranger, c'est possible ! | Vous! par  Macif">
            <a:extLst>
              <a:ext uri="{FF2B5EF4-FFF2-40B4-BE49-F238E27FC236}">
                <a16:creationId xmlns:a16="http://schemas.microsoft.com/office/drawing/2014/main" id="{FD377C5B-A710-BAE5-BD56-64954BF6F24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9678" t="-1061" r="13417"/>
          <a:stretch/>
        </p:blipFill>
        <p:spPr bwMode="auto">
          <a:xfrm>
            <a:off x="5991022" y="1232787"/>
            <a:ext cx="5345162" cy="378132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45C2B66A-04DD-2470-72C5-71B0137E4DCA}"/>
              </a:ext>
            </a:extLst>
          </p:cNvPr>
          <p:cNvSpPr txBox="1"/>
          <p:nvPr>
            <p:custDataLst>
              <p:tags r:id="rId6"/>
            </p:custDataLst>
          </p:nvPr>
        </p:nvSpPr>
        <p:spPr>
          <a:xfrm>
            <a:off x="5602005" y="5855008"/>
            <a:ext cx="1415717" cy="646331"/>
          </a:xfrm>
          <a:prstGeom prst="rect">
            <a:avLst/>
          </a:prstGeom>
          <a:noFill/>
        </p:spPr>
        <p:txBody>
          <a:bodyPr wrap="square" rtlCol="0">
            <a:spAutoFit/>
          </a:bodyPr>
          <a:lstStyle/>
          <a:p>
            <a:pPr algn="r" defTabSz="457200">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Oct</a:t>
            </a:r>
            <a:r>
              <a:rPr lang="fr-FR" dirty="0">
                <a:solidFill>
                  <a:prstClr val="black"/>
                </a:solidFill>
                <a:latin typeface="Calibri" panose="020F0502020204030204"/>
              </a:rPr>
              <a: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2023</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4300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7" name="Rectangle 3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Rectangle 4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0F0FDAB0-D07C-4624-96E3-F0BF00DF6CD0}"/>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0195654" y="5779196"/>
            <a:ext cx="1415717" cy="387718"/>
          </a:xfrm>
          <a:prstGeom prst="rect">
            <a:avLst/>
          </a:prstGeom>
        </p:spPr>
      </p:pic>
      <p:sp>
        <p:nvSpPr>
          <p:cNvPr id="4" name="ZoneTexte 3">
            <a:extLst>
              <a:ext uri="{FF2B5EF4-FFF2-40B4-BE49-F238E27FC236}">
                <a16:creationId xmlns:a16="http://schemas.microsoft.com/office/drawing/2014/main" id="{7C8FE437-5B21-7BBF-92A0-BDFD6D21A07A}"/>
              </a:ext>
            </a:extLst>
          </p:cNvPr>
          <p:cNvSpPr txBox="1"/>
          <p:nvPr/>
        </p:nvSpPr>
        <p:spPr>
          <a:xfrm>
            <a:off x="818063" y="1045934"/>
            <a:ext cx="4723635" cy="4462760"/>
          </a:xfrm>
          <a:prstGeom prst="rect">
            <a:avLst/>
          </a:prstGeom>
          <a:noFill/>
        </p:spPr>
        <p:txBody>
          <a:bodyPr wrap="square">
            <a:spAutoFit/>
          </a:bodyPr>
          <a:lstStyle/>
          <a:p>
            <a:pPr algn="ctr"/>
            <a:r>
              <a:rPr lang="fr-FR" sz="2400" b="1" dirty="0">
                <a:solidFill>
                  <a:srgbClr val="F69122"/>
                </a:solidFill>
                <a:ea typeface="+mn-lt"/>
                <a:cs typeface="+mn-lt"/>
              </a:rPr>
              <a:t>Exemple: LES USA</a:t>
            </a:r>
            <a:endParaRPr lang="fr-FR" sz="2400" dirty="0">
              <a:solidFill>
                <a:srgbClr val="F69122"/>
              </a:solidFill>
            </a:endParaRPr>
          </a:p>
          <a:p>
            <a:pPr algn="ctr"/>
            <a:endParaRPr lang="fr-FR" sz="2000" b="1" dirty="0">
              <a:solidFill>
                <a:srgbClr val="424242"/>
              </a:solidFill>
              <a:ea typeface="+mn-lt"/>
              <a:cs typeface="+mn-lt"/>
            </a:endParaRPr>
          </a:p>
          <a:p>
            <a:endParaRPr lang="fr-FR" sz="2000" b="1" dirty="0">
              <a:solidFill>
                <a:srgbClr val="424242"/>
              </a:solidFill>
              <a:ea typeface="+mn-lt"/>
              <a:cs typeface="+mn-lt"/>
            </a:endParaRPr>
          </a:p>
          <a:p>
            <a:pPr marL="342900" indent="-342900">
              <a:buFont typeface="Wingdings"/>
              <a:buChar char="Ø"/>
            </a:pPr>
            <a:r>
              <a:rPr lang="fr-FR" sz="2000" dirty="0">
                <a:solidFill>
                  <a:srgbClr val="424242"/>
                </a:solidFill>
                <a:ea typeface="+mn-lt"/>
                <a:cs typeface="+mn-lt"/>
              </a:rPr>
              <a:t> il faut</a:t>
            </a:r>
            <a:r>
              <a:rPr lang="fr-FR" sz="2000" b="1" dirty="0">
                <a:ea typeface="+mn-lt"/>
                <a:cs typeface="+mn-lt"/>
              </a:rPr>
              <a:t> </a:t>
            </a:r>
            <a:r>
              <a:rPr lang="fr-FR" sz="2000" dirty="0">
                <a:ea typeface="+mn-lt"/>
                <a:cs typeface="+mn-lt"/>
              </a:rPr>
              <a:t>réellement</a:t>
            </a:r>
            <a:r>
              <a:rPr lang="fr-FR" sz="2000" b="1" dirty="0">
                <a:ea typeface="+mn-lt"/>
                <a:cs typeface="+mn-lt"/>
              </a:rPr>
              <a:t> </a:t>
            </a:r>
            <a:r>
              <a:rPr lang="fr-FR" sz="2000" b="1" dirty="0">
                <a:solidFill>
                  <a:schemeClr val="accent4"/>
                </a:solidFill>
                <a:ea typeface="+mn-lt"/>
                <a:cs typeface="+mn-lt"/>
              </a:rPr>
              <a:t>commencer ses démarches en classe de première. </a:t>
            </a:r>
          </a:p>
          <a:p>
            <a:pPr marL="342900" indent="-342900">
              <a:buFont typeface="Wingdings"/>
              <a:buChar char="Ø"/>
            </a:pPr>
            <a:endParaRPr lang="fr-FR" sz="2000" dirty="0">
              <a:solidFill>
                <a:srgbClr val="424242"/>
              </a:solidFill>
              <a:ea typeface="+mn-lt"/>
              <a:cs typeface="+mn-lt"/>
            </a:endParaRPr>
          </a:p>
          <a:p>
            <a:pPr marL="342900" indent="-342900">
              <a:buFont typeface="Wingdings"/>
              <a:buChar char="Ø"/>
            </a:pPr>
            <a:r>
              <a:rPr lang="fr-FR" sz="2000" dirty="0">
                <a:solidFill>
                  <a:srgbClr val="424242"/>
                </a:solidFill>
                <a:ea typeface="+mn-lt"/>
                <a:cs typeface="+mn-lt"/>
              </a:rPr>
              <a:t>Les attendus font qu’entre autres votre </a:t>
            </a:r>
            <a:r>
              <a:rPr lang="fr-FR" sz="2000" dirty="0">
                <a:ea typeface="+mn-lt"/>
                <a:cs typeface="+mn-lt"/>
              </a:rPr>
              <a:t>enfant devra passer </a:t>
            </a:r>
            <a:r>
              <a:rPr lang="fr-FR" sz="2000" b="1" dirty="0">
                <a:solidFill>
                  <a:schemeClr val="accent4"/>
                </a:solidFill>
                <a:ea typeface="+mn-lt"/>
                <a:cs typeface="+mn-lt"/>
              </a:rPr>
              <a:t>une certification en anglais </a:t>
            </a:r>
            <a:r>
              <a:rPr lang="fr-FR" sz="2000" dirty="0">
                <a:solidFill>
                  <a:srgbClr val="424242"/>
                </a:solidFill>
                <a:ea typeface="+mn-lt"/>
                <a:cs typeface="+mn-lt"/>
              </a:rPr>
              <a:t>(du type : IELTS) </a:t>
            </a:r>
            <a:endParaRPr lang="fr-FR" sz="2000" dirty="0">
              <a:solidFill>
                <a:srgbClr val="000000"/>
              </a:solidFill>
              <a:ea typeface="+mn-lt"/>
              <a:cs typeface="+mn-lt"/>
            </a:endParaRPr>
          </a:p>
          <a:p>
            <a:pPr marL="342900" indent="-342900">
              <a:buFont typeface="Wingdings"/>
              <a:buChar char="Ø"/>
            </a:pPr>
            <a:endParaRPr lang="fr-FR" sz="2000" dirty="0">
              <a:solidFill>
                <a:srgbClr val="424242"/>
              </a:solidFill>
              <a:ea typeface="+mn-lt"/>
              <a:cs typeface="+mn-lt"/>
            </a:endParaRPr>
          </a:p>
          <a:p>
            <a:pPr marL="342900" indent="-342900">
              <a:buFont typeface="Wingdings"/>
              <a:buChar char="v"/>
            </a:pPr>
            <a:r>
              <a:rPr lang="fr-FR" sz="2000" dirty="0">
                <a:solidFill>
                  <a:srgbClr val="424242"/>
                </a:solidFill>
                <a:ea typeface="+mn-lt"/>
                <a:cs typeface="+mn-lt"/>
              </a:rPr>
              <a:t> Se préparer dès le première pour passer ces tests en terminale.</a:t>
            </a:r>
            <a:endParaRPr lang="fr-FR" sz="2000" dirty="0">
              <a:solidFill>
                <a:srgbClr val="000000"/>
              </a:solidFill>
              <a:ea typeface="+mn-lt"/>
              <a:cs typeface="+mn-lt"/>
            </a:endParaRPr>
          </a:p>
          <a:p>
            <a:pPr marL="342900" indent="-342900">
              <a:buFont typeface="Wingdings"/>
              <a:buChar char="v"/>
            </a:pPr>
            <a:endParaRPr lang="fr-FR" sz="2000" dirty="0">
              <a:solidFill>
                <a:srgbClr val="424242"/>
              </a:solidFill>
              <a:ea typeface="+mn-lt"/>
              <a:cs typeface="+mn-lt"/>
            </a:endParaRPr>
          </a:p>
          <a:p>
            <a:pPr marL="342900" indent="-342900">
              <a:buFont typeface="Wingdings"/>
              <a:buChar char="Ø"/>
            </a:pPr>
            <a:r>
              <a:rPr lang="fr-FR" sz="2000" dirty="0">
                <a:solidFill>
                  <a:srgbClr val="424242"/>
                </a:solidFill>
                <a:ea typeface="+mn-lt"/>
                <a:cs typeface="+mn-lt"/>
              </a:rPr>
              <a:t> </a:t>
            </a:r>
            <a:r>
              <a:rPr lang="fr-FR" sz="2000" i="1" dirty="0">
                <a:solidFill>
                  <a:srgbClr val="424242"/>
                </a:solidFill>
                <a:ea typeface="+mn-lt"/>
                <a:cs typeface="+mn-lt"/>
              </a:rPr>
              <a:t>Donc il faut pouvoir anticiper cela. </a:t>
            </a:r>
            <a:endParaRPr lang="fr-FR" sz="2000" i="1" dirty="0">
              <a:cs typeface="Calibri"/>
            </a:endParaRPr>
          </a:p>
        </p:txBody>
      </p:sp>
      <p:pic>
        <p:nvPicPr>
          <p:cNvPr id="3074" name="Picture 2" descr="Dois-je parler couramment anglais pour etudier aux USA ? | PIE">
            <a:extLst>
              <a:ext uri="{FF2B5EF4-FFF2-40B4-BE49-F238E27FC236}">
                <a16:creationId xmlns:a16="http://schemas.microsoft.com/office/drawing/2014/main" id="{022323A5-CFE8-93BB-6898-34D2659B5F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63906" y="1804461"/>
            <a:ext cx="5064973" cy="3034521"/>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400D2A50-CE2C-2C59-E2F5-6FA099694ED2}"/>
              </a:ext>
            </a:extLst>
          </p:cNvPr>
          <p:cNvSpPr txBox="1"/>
          <p:nvPr>
            <p:custDataLst>
              <p:tags r:id="rId6"/>
            </p:custDataLst>
          </p:nvPr>
        </p:nvSpPr>
        <p:spPr>
          <a:xfrm>
            <a:off x="5937032" y="5779196"/>
            <a:ext cx="1415717" cy="646331"/>
          </a:xfrm>
          <a:prstGeom prst="rect">
            <a:avLst/>
          </a:prstGeom>
          <a:noFill/>
        </p:spPr>
        <p:txBody>
          <a:bodyPr wrap="square" rtlCol="0">
            <a:spAutoFit/>
          </a:bodyPr>
          <a:lstStyle/>
          <a:p>
            <a:pPr algn="r" defTabSz="457200">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Oct</a:t>
            </a:r>
            <a:r>
              <a:rPr lang="fr-FR" dirty="0">
                <a:solidFill>
                  <a:prstClr val="black"/>
                </a:solidFill>
                <a:latin typeface="Calibri" panose="020F0502020204030204"/>
              </a:rPr>
              <a: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2023</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290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7" name="Rectangle 3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Rectangle 4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0F0FDAB0-D07C-4624-96E3-F0BF00DF6CD0}"/>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0195654" y="5779196"/>
            <a:ext cx="1415717" cy="387718"/>
          </a:xfrm>
          <a:prstGeom prst="rect">
            <a:avLst/>
          </a:prstGeom>
        </p:spPr>
      </p:pic>
      <p:sp>
        <p:nvSpPr>
          <p:cNvPr id="4" name="ZoneTexte 3">
            <a:extLst>
              <a:ext uri="{FF2B5EF4-FFF2-40B4-BE49-F238E27FC236}">
                <a16:creationId xmlns:a16="http://schemas.microsoft.com/office/drawing/2014/main" id="{7C8FE437-5B21-7BBF-92A0-BDFD6D21A07A}"/>
              </a:ext>
            </a:extLst>
          </p:cNvPr>
          <p:cNvSpPr txBox="1"/>
          <p:nvPr/>
        </p:nvSpPr>
        <p:spPr>
          <a:xfrm>
            <a:off x="855554" y="888463"/>
            <a:ext cx="4723635" cy="5601533"/>
          </a:xfrm>
          <a:prstGeom prst="rect">
            <a:avLst/>
          </a:prstGeom>
          <a:noFill/>
        </p:spPr>
        <p:txBody>
          <a:bodyPr wrap="square">
            <a:spAutoFit/>
          </a:bodyPr>
          <a:lstStyle/>
          <a:p>
            <a:pPr algn="ctr"/>
            <a:r>
              <a:rPr lang="fr-FR" sz="2400" b="1" dirty="0">
                <a:solidFill>
                  <a:srgbClr val="F69122"/>
                </a:solidFill>
                <a:latin typeface="Calibri"/>
                <a:ea typeface="Calibri Light" panose="020F0302020204030204" pitchFamily="34" charset="0"/>
                <a:cs typeface="Calibri"/>
              </a:rPr>
              <a:t>Exemple: Le ROYAUME UNI</a:t>
            </a:r>
          </a:p>
          <a:p>
            <a:pPr marL="285750" indent="-285750">
              <a:buFont typeface="Wingdings" panose="05000000000000000000" pitchFamily="2" charset="2"/>
              <a:buChar char="Ø"/>
            </a:pPr>
            <a:endParaRPr lang="fr-FR" sz="1400"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buFont typeface="Wingdings"/>
              <a:buChar char="Ø"/>
            </a:pPr>
            <a:r>
              <a:rPr lang="fr-FR" dirty="0">
                <a:ea typeface="+mn-lt"/>
                <a:cs typeface="+mn-lt"/>
              </a:rPr>
              <a:t>La première phase d’inscription sur UCAS (plateforme équivalente à </a:t>
            </a:r>
            <a:r>
              <a:rPr lang="fr-FR" dirty="0" err="1">
                <a:ea typeface="+mn-lt"/>
                <a:cs typeface="+mn-lt"/>
              </a:rPr>
              <a:t>Parcoursup</a:t>
            </a:r>
            <a:r>
              <a:rPr lang="fr-FR" dirty="0">
                <a:ea typeface="+mn-lt"/>
                <a:cs typeface="+mn-lt"/>
              </a:rPr>
              <a:t>) est en début d’année de terminale. </a:t>
            </a:r>
            <a:endParaRPr lang="fr-FR" dirty="0">
              <a:latin typeface="Calibri Light" panose="020F0302020204030204" pitchFamily="34" charset="0"/>
              <a:ea typeface="+mn-lt"/>
              <a:cs typeface="Calibri Light" panose="020F0302020204030204" pitchFamily="34" charset="0"/>
            </a:endParaRPr>
          </a:p>
          <a:p>
            <a:pPr marL="342900" indent="-342900">
              <a:buFont typeface="Wingdings"/>
              <a:buChar char="Ø"/>
            </a:pPr>
            <a:endParaRPr lang="fr-FR" dirty="0">
              <a:ea typeface="+mn-lt"/>
              <a:cs typeface="+mn-lt"/>
            </a:endParaRPr>
          </a:p>
          <a:p>
            <a:pPr marL="342900" indent="-342900">
              <a:buFont typeface="Wingdings"/>
              <a:buChar char="Ø"/>
            </a:pPr>
            <a:r>
              <a:rPr lang="fr-FR" dirty="0">
                <a:ea typeface="+mn-lt"/>
                <a:cs typeface="+mn-lt"/>
              </a:rPr>
              <a:t>Puis, le processus continue de phase en phase pendant plusieurs mois. </a:t>
            </a:r>
            <a:endParaRPr lang="fr-FR" dirty="0">
              <a:latin typeface="Calibri Light" panose="020F0302020204030204" pitchFamily="34" charset="0"/>
              <a:ea typeface="+mn-lt"/>
              <a:cs typeface="Calibri Light" panose="020F0302020204030204" pitchFamily="34" charset="0"/>
            </a:endParaRPr>
          </a:p>
          <a:p>
            <a:pPr marL="342900" indent="-342900">
              <a:buFont typeface="Wingdings"/>
              <a:buChar char="Ø"/>
            </a:pPr>
            <a:endParaRPr lang="fr-FR" dirty="0">
              <a:ea typeface="+mn-lt"/>
              <a:cs typeface="+mn-lt"/>
            </a:endParaRPr>
          </a:p>
          <a:p>
            <a:r>
              <a:rPr lang="fr-FR" dirty="0">
                <a:ea typeface="+mn-lt"/>
                <a:cs typeface="+mn-lt"/>
              </a:rPr>
              <a:t>Si vous souhaitez faire des parcours type médecine, infirmières ou vétérinaire:</a:t>
            </a:r>
            <a:endParaRPr lang="fr-FR" dirty="0">
              <a:latin typeface="Calibri Light" panose="020F0302020204030204" pitchFamily="34" charset="0"/>
              <a:ea typeface="+mn-lt"/>
              <a:cs typeface="Calibri Light" panose="020F0302020204030204" pitchFamily="34" charset="0"/>
            </a:endParaRPr>
          </a:p>
          <a:p>
            <a:endParaRPr lang="fr-FR" dirty="0">
              <a:ea typeface="+mn-lt"/>
              <a:cs typeface="+mn-lt"/>
            </a:endParaRPr>
          </a:p>
          <a:p>
            <a:pPr marL="342900" indent="-342900">
              <a:buFont typeface="Wingdings"/>
              <a:buChar char="Ø"/>
            </a:pPr>
            <a:r>
              <a:rPr lang="fr-FR" dirty="0">
                <a:ea typeface="+mn-lt"/>
                <a:cs typeface="+mn-lt"/>
              </a:rPr>
              <a:t> vous avez des phases de tests à valider pendant les grandes vacances entre la classe de première et la classe de terminale. </a:t>
            </a:r>
            <a:endParaRPr lang="fr-FR" dirty="0">
              <a:latin typeface="Calibri Light" panose="020F0302020204030204" pitchFamily="34" charset="0"/>
              <a:ea typeface="+mn-lt"/>
              <a:cs typeface="Calibri Light" panose="020F0302020204030204" pitchFamily="34" charset="0"/>
            </a:endParaRPr>
          </a:p>
          <a:p>
            <a:pPr marL="342900" indent="-342900">
              <a:buFont typeface="Wingdings"/>
              <a:buChar char="Ø"/>
            </a:pPr>
            <a:endParaRPr lang="fr-FR" dirty="0">
              <a:ea typeface="+mn-lt"/>
              <a:cs typeface="+mn-lt"/>
            </a:endParaRPr>
          </a:p>
          <a:p>
            <a:pPr marL="342900" indent="-342900">
              <a:buFont typeface="Wingdings"/>
              <a:buChar char="v"/>
            </a:pPr>
            <a:r>
              <a:rPr lang="fr-FR" i="1" dirty="0">
                <a:ea typeface="+mn-lt"/>
                <a:cs typeface="+mn-lt"/>
              </a:rPr>
              <a:t>Pour s’y préparer vous aurez besoin des professeurs de sciences pendant l’année de première</a:t>
            </a:r>
            <a:endParaRPr lang="fr-FR" i="1"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Wingdings" panose="05000000000000000000" pitchFamily="2" charset="2"/>
              <a:buChar char="Ø"/>
            </a:pPr>
            <a:endParaRPr lang="fr-FR" sz="14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098" name="Picture 2" descr="Après le Brexit, comment financer ses études au Royaume-Uni ? - L'Etudiant">
            <a:extLst>
              <a:ext uri="{FF2B5EF4-FFF2-40B4-BE49-F238E27FC236}">
                <a16:creationId xmlns:a16="http://schemas.microsoft.com/office/drawing/2014/main" id="{BAF77ABF-2947-CD63-B35E-366A62EC5A0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1496"/>
          <a:stretch/>
        </p:blipFill>
        <p:spPr bwMode="auto">
          <a:xfrm>
            <a:off x="6741166" y="1314450"/>
            <a:ext cx="4268527" cy="417195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EB2F5AE1-69E8-D6BF-8A66-E3B35635D05F}"/>
              </a:ext>
            </a:extLst>
          </p:cNvPr>
          <p:cNvSpPr txBox="1"/>
          <p:nvPr>
            <p:custDataLst>
              <p:tags r:id="rId6"/>
            </p:custDataLst>
          </p:nvPr>
        </p:nvSpPr>
        <p:spPr>
          <a:xfrm>
            <a:off x="6274007" y="5762633"/>
            <a:ext cx="1415717" cy="646331"/>
          </a:xfrm>
          <a:prstGeom prst="rect">
            <a:avLst/>
          </a:prstGeom>
          <a:noFill/>
        </p:spPr>
        <p:txBody>
          <a:bodyPr wrap="square" rtlCol="0">
            <a:spAutoFit/>
          </a:bodyPr>
          <a:lstStyle/>
          <a:p>
            <a:pPr algn="r" defTabSz="457200">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Oct</a:t>
            </a:r>
            <a:r>
              <a:rPr lang="fr-FR" dirty="0">
                <a:solidFill>
                  <a:prstClr val="black"/>
                </a:solidFill>
                <a:latin typeface="Calibri" panose="020F0502020204030204"/>
              </a:rPr>
              <a: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2023</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820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7" name="Rectangle 3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Rectangle 4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0F0FDAB0-D07C-4624-96E3-F0BF00DF6CD0}"/>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0195654" y="5779196"/>
            <a:ext cx="1415717" cy="387718"/>
          </a:xfrm>
          <a:prstGeom prst="rect">
            <a:avLst/>
          </a:prstGeom>
        </p:spPr>
      </p:pic>
      <p:sp>
        <p:nvSpPr>
          <p:cNvPr id="4" name="ZoneTexte 3">
            <a:extLst>
              <a:ext uri="{FF2B5EF4-FFF2-40B4-BE49-F238E27FC236}">
                <a16:creationId xmlns:a16="http://schemas.microsoft.com/office/drawing/2014/main" id="{7C8FE437-5B21-7BBF-92A0-BDFD6D21A07A}"/>
              </a:ext>
            </a:extLst>
          </p:cNvPr>
          <p:cNvSpPr txBox="1"/>
          <p:nvPr/>
        </p:nvSpPr>
        <p:spPr>
          <a:xfrm>
            <a:off x="878370" y="499378"/>
            <a:ext cx="4723635" cy="6217087"/>
          </a:xfrm>
          <a:prstGeom prst="rect">
            <a:avLst/>
          </a:prstGeom>
          <a:noFill/>
        </p:spPr>
        <p:txBody>
          <a:bodyPr wrap="square">
            <a:spAutoFit/>
          </a:bodyPr>
          <a:lstStyle/>
          <a:p>
            <a:pPr algn="ctr"/>
            <a:r>
              <a:rPr lang="fr-FR" sz="2400" b="1" dirty="0">
                <a:solidFill>
                  <a:srgbClr val="F69122"/>
                </a:solidFill>
                <a:ea typeface="+mn-lt"/>
                <a:cs typeface="+mn-lt"/>
              </a:rPr>
              <a:t>CHOISIR SON UNIVERSITE</a:t>
            </a:r>
            <a:endParaRPr lang="fr-FR" sz="2400" b="1" dirty="0">
              <a:solidFill>
                <a:srgbClr val="F69122"/>
              </a:solidFill>
              <a:cs typeface="Calibri"/>
            </a:endParaRPr>
          </a:p>
          <a:p>
            <a:pPr algn="ctr"/>
            <a:endParaRPr lang="fr-FR" b="1" dirty="0">
              <a:ea typeface="+mn-lt"/>
              <a:cs typeface="+mn-lt"/>
            </a:endParaRPr>
          </a:p>
          <a:p>
            <a:pPr marL="342900" indent="-342900">
              <a:buFont typeface="Wingdings"/>
              <a:buChar char="Ø"/>
            </a:pPr>
            <a:r>
              <a:rPr lang="fr-FR" dirty="0">
                <a:ea typeface="+mn-lt"/>
                <a:cs typeface="+mn-lt"/>
              </a:rPr>
              <a:t>Il reste important que le choix de votre enfant soit </a:t>
            </a:r>
            <a:r>
              <a:rPr lang="fr-FR" b="1" dirty="0">
                <a:solidFill>
                  <a:srgbClr val="0070C0"/>
                </a:solidFill>
                <a:ea typeface="+mn-lt"/>
                <a:cs typeface="+mn-lt"/>
              </a:rPr>
              <a:t>en cohérence avec son projet </a:t>
            </a:r>
            <a:r>
              <a:rPr lang="fr-FR" dirty="0">
                <a:ea typeface="+mn-lt"/>
                <a:cs typeface="+mn-lt"/>
              </a:rPr>
              <a:t>. </a:t>
            </a:r>
          </a:p>
          <a:p>
            <a:pPr marL="342900" indent="-342900">
              <a:buFont typeface="Wingdings"/>
              <a:buChar char="Ø"/>
            </a:pPr>
            <a:r>
              <a:rPr lang="fr-FR" dirty="0">
                <a:ea typeface="+mn-lt"/>
                <a:cs typeface="+mn-lt"/>
              </a:rPr>
              <a:t>Il doit pouvoir déterminer ce qu’il attend d’un parcours à l’étranger, </a:t>
            </a:r>
            <a:r>
              <a:rPr lang="fr-FR" b="1" dirty="0">
                <a:solidFill>
                  <a:srgbClr val="0070C0"/>
                </a:solidFill>
                <a:ea typeface="+mn-lt"/>
                <a:cs typeface="+mn-lt"/>
              </a:rPr>
              <a:t>ce qu’il attend </a:t>
            </a:r>
            <a:r>
              <a:rPr lang="fr-FR" dirty="0">
                <a:ea typeface="+mn-lt"/>
                <a:cs typeface="+mn-lt"/>
              </a:rPr>
              <a:t>de son université mais aussi pouvoir </a:t>
            </a:r>
            <a:r>
              <a:rPr lang="fr-FR" b="1" dirty="0">
                <a:solidFill>
                  <a:srgbClr val="0070C0"/>
                </a:solidFill>
                <a:ea typeface="+mn-lt"/>
                <a:cs typeface="+mn-lt"/>
              </a:rPr>
              <a:t>s’y sentir bien </a:t>
            </a:r>
            <a:r>
              <a:rPr lang="fr-FR" dirty="0">
                <a:ea typeface="+mn-lt"/>
                <a:cs typeface="+mn-lt"/>
              </a:rPr>
              <a:t>au quotidien. </a:t>
            </a:r>
            <a:endParaRPr lang="fr-FR" dirty="0">
              <a:cs typeface="Calibri" panose="020F0502020204030204"/>
            </a:endParaRPr>
          </a:p>
          <a:p>
            <a:pPr marL="342900" indent="-342900">
              <a:buFont typeface="Wingdings"/>
              <a:buChar char="Ø"/>
            </a:pPr>
            <a:endParaRPr lang="fr-FR" dirty="0">
              <a:ea typeface="+mn-lt"/>
              <a:cs typeface="+mn-lt"/>
            </a:endParaRPr>
          </a:p>
          <a:p>
            <a:r>
              <a:rPr lang="fr-FR" b="1" dirty="0">
                <a:solidFill>
                  <a:schemeClr val="accent4"/>
                </a:solidFill>
                <a:ea typeface="+mn-lt"/>
                <a:cs typeface="+mn-lt"/>
              </a:rPr>
              <a:t>Il faut savoir se poser certaines questions, comme par exemple </a:t>
            </a:r>
            <a:r>
              <a:rPr lang="fr-FR" dirty="0">
                <a:solidFill>
                  <a:schemeClr val="accent4"/>
                </a:solidFill>
                <a:ea typeface="+mn-lt"/>
                <a:cs typeface="+mn-lt"/>
              </a:rPr>
              <a:t>: </a:t>
            </a:r>
          </a:p>
          <a:p>
            <a:endParaRPr lang="fr-FR" dirty="0">
              <a:ea typeface="+mn-lt"/>
              <a:cs typeface="+mn-lt"/>
            </a:endParaRPr>
          </a:p>
          <a:p>
            <a:pPr marL="342900" indent="-342900">
              <a:buFont typeface="Wingdings"/>
              <a:buChar char="Ø"/>
            </a:pPr>
            <a:r>
              <a:rPr lang="fr-FR" dirty="0">
                <a:ea typeface="+mn-lt"/>
                <a:cs typeface="+mn-lt"/>
              </a:rPr>
              <a:t>Ai-je intérêt à intégrer The </a:t>
            </a:r>
            <a:r>
              <a:rPr lang="fr-FR" dirty="0" err="1">
                <a:ea typeface="+mn-lt"/>
                <a:cs typeface="+mn-lt"/>
              </a:rPr>
              <a:t>university</a:t>
            </a:r>
            <a:r>
              <a:rPr lang="fr-FR" dirty="0">
                <a:ea typeface="+mn-lt"/>
                <a:cs typeface="+mn-lt"/>
              </a:rPr>
              <a:t> of Montana (USA) en Irish </a:t>
            </a:r>
            <a:r>
              <a:rPr lang="fr-FR" dirty="0" err="1">
                <a:ea typeface="+mn-lt"/>
                <a:cs typeface="+mn-lt"/>
              </a:rPr>
              <a:t>studies</a:t>
            </a:r>
            <a:r>
              <a:rPr lang="fr-FR" dirty="0">
                <a:ea typeface="+mn-lt"/>
                <a:cs typeface="+mn-lt"/>
              </a:rPr>
              <a:t> ou chinois ? </a:t>
            </a:r>
          </a:p>
          <a:p>
            <a:pPr marL="342900" indent="-342900">
              <a:buFont typeface="Wingdings"/>
              <a:buChar char="Ø"/>
            </a:pPr>
            <a:r>
              <a:rPr lang="fr-FR" dirty="0">
                <a:ea typeface="+mn-lt"/>
                <a:cs typeface="+mn-lt"/>
              </a:rPr>
              <a:t>Quelle est la résonnance de cette université à l’international ? </a:t>
            </a:r>
          </a:p>
          <a:p>
            <a:pPr marL="342900" indent="-342900">
              <a:buFont typeface="Wingdings"/>
              <a:buChar char="Ø"/>
            </a:pPr>
            <a:r>
              <a:rPr lang="fr-FR" dirty="0">
                <a:ea typeface="+mn-lt"/>
                <a:cs typeface="+mn-lt"/>
              </a:rPr>
              <a:t>Quel est mon intérêt en tant qu’étudiant français ? </a:t>
            </a:r>
          </a:p>
          <a:p>
            <a:pPr marL="342900" indent="-342900">
              <a:buFont typeface="Wingdings"/>
              <a:buChar char="v"/>
            </a:pPr>
            <a:r>
              <a:rPr lang="fr-FR" i="1" dirty="0">
                <a:ea typeface="+mn-lt"/>
                <a:cs typeface="+mn-lt"/>
              </a:rPr>
              <a:t>en sachant que le coût de votre année universitaire sera d’un peu plus de 28 000 DOLLARS (coût 2023-2024)</a:t>
            </a:r>
            <a:endParaRPr lang="fr-FR" i="1" dirty="0">
              <a:cs typeface="Calibri"/>
            </a:endParaRPr>
          </a:p>
          <a:p>
            <a:endParaRPr lang="fr-FR" sz="14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122" name="Picture 2" descr="Comment choisir son Université à Montpellier ? - Villa Cassin">
            <a:extLst>
              <a:ext uri="{FF2B5EF4-FFF2-40B4-BE49-F238E27FC236}">
                <a16:creationId xmlns:a16="http://schemas.microsoft.com/office/drawing/2014/main" id="{9603E1A9-9A00-FF7C-5B1A-32E35D209B9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6687" y="1211445"/>
            <a:ext cx="5217885" cy="3913414"/>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41D0575C-2980-BECE-5E07-2B8D5E1AFBB1}"/>
              </a:ext>
            </a:extLst>
          </p:cNvPr>
          <p:cNvSpPr txBox="1"/>
          <p:nvPr>
            <p:custDataLst>
              <p:tags r:id="rId6"/>
            </p:custDataLst>
          </p:nvPr>
        </p:nvSpPr>
        <p:spPr>
          <a:xfrm>
            <a:off x="5576661" y="5833083"/>
            <a:ext cx="1415717" cy="646331"/>
          </a:xfrm>
          <a:prstGeom prst="rect">
            <a:avLst/>
          </a:prstGeom>
          <a:noFill/>
        </p:spPr>
        <p:txBody>
          <a:bodyPr wrap="square" rtlCol="0">
            <a:spAutoFit/>
          </a:bodyPr>
          <a:lstStyle/>
          <a:p>
            <a:pPr algn="r" defTabSz="457200">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Oct</a:t>
            </a:r>
            <a:r>
              <a:rPr lang="fr-FR" dirty="0">
                <a:solidFill>
                  <a:prstClr val="black"/>
                </a:solidFill>
                <a:latin typeface="Calibri" panose="020F0502020204030204"/>
              </a:rPr>
              <a: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2023</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4145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5"/>
</p:tagLst>
</file>

<file path=ppt/tags/tag104.xml><?xml version="1.0" encoding="utf-8"?>
<p:tagLst xmlns:a="http://schemas.openxmlformats.org/drawingml/2006/main" xmlns:r="http://schemas.openxmlformats.org/officeDocument/2006/relationships" xmlns:p="http://schemas.openxmlformats.org/presentationml/2006/main">
  <p:tag name="NUM" val="6"/>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6"/>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6"/>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5"/>
</p:tagLst>
</file>

<file path=ppt/tags/tag122.xml><?xml version="1.0" encoding="utf-8"?>
<p:tagLst xmlns:a="http://schemas.openxmlformats.org/drawingml/2006/main" xmlns:r="http://schemas.openxmlformats.org/officeDocument/2006/relationships" xmlns:p="http://schemas.openxmlformats.org/presentationml/2006/main">
  <p:tag name="NUM" val="6"/>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27.xml><?xml version="1.0" encoding="utf-8"?>
<p:tagLst xmlns:a="http://schemas.openxmlformats.org/drawingml/2006/main" xmlns:r="http://schemas.openxmlformats.org/officeDocument/2006/relationships" xmlns:p="http://schemas.openxmlformats.org/presentationml/2006/main">
  <p:tag name="NUM" val="5"/>
</p:tagLst>
</file>

<file path=ppt/tags/tag128.xml><?xml version="1.0" encoding="utf-8"?>
<p:tagLst xmlns:a="http://schemas.openxmlformats.org/drawingml/2006/main" xmlns:r="http://schemas.openxmlformats.org/officeDocument/2006/relationships" xmlns:p="http://schemas.openxmlformats.org/presentationml/2006/main">
  <p:tag name="NUM" val="6"/>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4"/>
</p:tagLst>
</file>

<file path=ppt/tags/tag133.xml><?xml version="1.0" encoding="utf-8"?>
<p:tagLst xmlns:a="http://schemas.openxmlformats.org/drawingml/2006/main" xmlns:r="http://schemas.openxmlformats.org/officeDocument/2006/relationships" xmlns:p="http://schemas.openxmlformats.org/presentationml/2006/main">
  <p:tag name="NUM" val="5"/>
</p:tagLst>
</file>

<file path=ppt/tags/tag134.xml><?xml version="1.0" encoding="utf-8"?>
<p:tagLst xmlns:a="http://schemas.openxmlformats.org/drawingml/2006/main" xmlns:r="http://schemas.openxmlformats.org/officeDocument/2006/relationships" xmlns:p="http://schemas.openxmlformats.org/presentationml/2006/main">
  <p:tag name="NUM" val="6"/>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40.xml><?xml version="1.0" encoding="utf-8"?>
<p:tagLst xmlns:a="http://schemas.openxmlformats.org/drawingml/2006/main" xmlns:r="http://schemas.openxmlformats.org/officeDocument/2006/relationships" xmlns:p="http://schemas.openxmlformats.org/presentationml/2006/main">
  <p:tag name="NUM" val="6"/>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4"/>
</p:tagLst>
</file>

<file path=ppt/tags/tag145.xml><?xml version="1.0" encoding="utf-8"?>
<p:tagLst xmlns:a="http://schemas.openxmlformats.org/drawingml/2006/main" xmlns:r="http://schemas.openxmlformats.org/officeDocument/2006/relationships" xmlns:p="http://schemas.openxmlformats.org/presentationml/2006/main">
  <p:tag name="NUM" val="5"/>
</p:tagLst>
</file>

<file path=ppt/tags/tag146.xml><?xml version="1.0" encoding="utf-8"?>
<p:tagLst xmlns:a="http://schemas.openxmlformats.org/drawingml/2006/main" xmlns:r="http://schemas.openxmlformats.org/officeDocument/2006/relationships" xmlns:p="http://schemas.openxmlformats.org/presentationml/2006/main">
  <p:tag name="NUM" val="6"/>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4"/>
</p:tagLst>
</file>

<file path=ppt/tags/tag151.xml><?xml version="1.0" encoding="utf-8"?>
<p:tagLst xmlns:a="http://schemas.openxmlformats.org/drawingml/2006/main" xmlns:r="http://schemas.openxmlformats.org/officeDocument/2006/relationships" xmlns:p="http://schemas.openxmlformats.org/presentationml/2006/main">
  <p:tag name="NUM" val="5"/>
</p:tagLst>
</file>

<file path=ppt/tags/tag152.xml><?xml version="1.0" encoding="utf-8"?>
<p:tagLst xmlns:a="http://schemas.openxmlformats.org/drawingml/2006/main" xmlns:r="http://schemas.openxmlformats.org/officeDocument/2006/relationships" xmlns:p="http://schemas.openxmlformats.org/presentationml/2006/main">
  <p:tag name="NUM" val="6"/>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2"/>
</p:tagLst>
</file>

<file path=ppt/tags/tag155.xml><?xml version="1.0" encoding="utf-8"?>
<p:tagLst xmlns:a="http://schemas.openxmlformats.org/drawingml/2006/main" xmlns:r="http://schemas.openxmlformats.org/officeDocument/2006/relationships" xmlns:p="http://schemas.openxmlformats.org/presentationml/2006/main">
  <p:tag name="NUM" val="3"/>
</p:tagLst>
</file>

<file path=ppt/tags/tag156.xml><?xml version="1.0" encoding="utf-8"?>
<p:tagLst xmlns:a="http://schemas.openxmlformats.org/drawingml/2006/main" xmlns:r="http://schemas.openxmlformats.org/officeDocument/2006/relationships" xmlns:p="http://schemas.openxmlformats.org/presentationml/2006/main">
  <p:tag name="NUM" val="4"/>
</p:tagLst>
</file>

<file path=ppt/tags/tag157.xml><?xml version="1.0" encoding="utf-8"?>
<p:tagLst xmlns:a="http://schemas.openxmlformats.org/drawingml/2006/main" xmlns:r="http://schemas.openxmlformats.org/officeDocument/2006/relationships" xmlns:p="http://schemas.openxmlformats.org/presentationml/2006/main">
  <p:tag name="NUM" val="5"/>
</p:tagLst>
</file>

<file path=ppt/tags/tag158.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6"/>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5"/>
</p:tagLst>
</file>

<file path=ppt/tags/tag74.xml><?xml version="1.0" encoding="utf-8"?>
<p:tagLst xmlns:a="http://schemas.openxmlformats.org/drawingml/2006/main" xmlns:r="http://schemas.openxmlformats.org/officeDocument/2006/relationships" xmlns:p="http://schemas.openxmlformats.org/presentationml/2006/main">
  <p:tag name="NUM" val="6"/>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6"/>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5"/>
</p:tagLst>
</file>

<file path=ppt/tags/tag92.xml><?xml version="1.0" encoding="utf-8"?>
<p:tagLst xmlns:a="http://schemas.openxmlformats.org/drawingml/2006/main" xmlns:r="http://schemas.openxmlformats.org/officeDocument/2006/relationships" xmlns:p="http://schemas.openxmlformats.org/presentationml/2006/main">
  <p:tag name="NUM" val="6"/>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5"/>
</p:tagLst>
</file>

<file path=ppt/tags/tag98.xml><?xml version="1.0" encoding="utf-8"?>
<p:tagLst xmlns:a="http://schemas.openxmlformats.org/drawingml/2006/main" xmlns:r="http://schemas.openxmlformats.org/officeDocument/2006/relationships" xmlns:p="http://schemas.openxmlformats.org/presentationml/2006/main">
  <p:tag name="NUM" val="6"/>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1932</TotalTime>
  <Words>2112</Words>
  <Application>Microsoft Office PowerPoint</Application>
  <PresentationFormat>Grand écran</PresentationFormat>
  <Paragraphs>305</Paragraphs>
  <Slides>26</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26</vt:i4>
      </vt:variant>
    </vt:vector>
  </HeadingPairs>
  <TitlesOfParts>
    <vt:vector size="34" baseType="lpstr">
      <vt:lpstr>Arial</vt:lpstr>
      <vt:lpstr>Arial Black</vt:lpstr>
      <vt:lpstr>Calibri</vt:lpstr>
      <vt:lpstr>Calibri Light</vt:lpstr>
      <vt:lpstr>Comic Sans MS</vt:lpstr>
      <vt:lpstr>Times New Roman</vt:lpstr>
      <vt:lpstr>Wingdings</vt:lpstr>
      <vt:lpstr>Office Theme</vt:lpstr>
      <vt:lpstr>  Faire ses études à l’étranger   </vt:lpstr>
      <vt:lpstr>Qui sommes-nous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Marion Wittrant</dc:creator>
  <cp:lastModifiedBy>Helene VAIL</cp:lastModifiedBy>
  <cp:revision>524</cp:revision>
  <dcterms:created xsi:type="dcterms:W3CDTF">2023-09-25T14:30:16Z</dcterms:created>
  <dcterms:modified xsi:type="dcterms:W3CDTF">2023-10-24T09:54:28Z</dcterms:modified>
</cp:coreProperties>
</file>