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38"/>
  </p:notesMasterIdLst>
  <p:handoutMasterIdLst>
    <p:handoutMasterId r:id="rId39"/>
  </p:handoutMasterIdLst>
  <p:sldIdLst>
    <p:sldId id="326" r:id="rId2"/>
    <p:sldId id="439" r:id="rId3"/>
    <p:sldId id="411" r:id="rId4"/>
    <p:sldId id="442" r:id="rId5"/>
    <p:sldId id="440" r:id="rId6"/>
    <p:sldId id="441" r:id="rId7"/>
    <p:sldId id="436" r:id="rId8"/>
    <p:sldId id="438" r:id="rId9"/>
    <p:sldId id="455" r:id="rId10"/>
    <p:sldId id="415" r:id="rId11"/>
    <p:sldId id="420" r:id="rId12"/>
    <p:sldId id="417" r:id="rId13"/>
    <p:sldId id="437" r:id="rId14"/>
    <p:sldId id="418" r:id="rId15"/>
    <p:sldId id="421" r:id="rId16"/>
    <p:sldId id="422" r:id="rId17"/>
    <p:sldId id="424" r:id="rId18"/>
    <p:sldId id="425" r:id="rId19"/>
    <p:sldId id="426" r:id="rId20"/>
    <p:sldId id="456" r:id="rId21"/>
    <p:sldId id="446" r:id="rId22"/>
    <p:sldId id="454" r:id="rId23"/>
    <p:sldId id="450" r:id="rId24"/>
    <p:sldId id="447" r:id="rId25"/>
    <p:sldId id="427" r:id="rId26"/>
    <p:sldId id="445" r:id="rId27"/>
    <p:sldId id="429" r:id="rId28"/>
    <p:sldId id="430" r:id="rId29"/>
    <p:sldId id="431" r:id="rId30"/>
    <p:sldId id="448" r:id="rId31"/>
    <p:sldId id="449" r:id="rId32"/>
    <p:sldId id="433" r:id="rId33"/>
    <p:sldId id="451" r:id="rId34"/>
    <p:sldId id="452" r:id="rId35"/>
    <p:sldId id="434" r:id="rId36"/>
    <p:sldId id="435" r:id="rId37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PARCOURSUP" id="{0B896E98-F45E-4768-8620-EDDF394BE181}">
          <p14:sldIdLst>
            <p14:sldId id="326"/>
            <p14:sldId id="439"/>
            <p14:sldId id="411"/>
            <p14:sldId id="442"/>
            <p14:sldId id="440"/>
            <p14:sldId id="441"/>
            <p14:sldId id="436"/>
            <p14:sldId id="438"/>
            <p14:sldId id="455"/>
            <p14:sldId id="415"/>
            <p14:sldId id="420"/>
            <p14:sldId id="417"/>
            <p14:sldId id="437"/>
            <p14:sldId id="418"/>
            <p14:sldId id="421"/>
            <p14:sldId id="422"/>
            <p14:sldId id="424"/>
            <p14:sldId id="425"/>
            <p14:sldId id="426"/>
            <p14:sldId id="456"/>
            <p14:sldId id="446"/>
            <p14:sldId id="454"/>
            <p14:sldId id="450"/>
            <p14:sldId id="447"/>
            <p14:sldId id="427"/>
            <p14:sldId id="445"/>
            <p14:sldId id="429"/>
            <p14:sldId id="430"/>
            <p14:sldId id="431"/>
            <p14:sldId id="448"/>
            <p14:sldId id="449"/>
            <p14:sldId id="433"/>
            <p14:sldId id="451"/>
            <p14:sldId id="452"/>
            <p14:sldId id="434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DA SAID" initials="HS" lastIdx="8" clrIdx="0"/>
  <p:cmAuthor id="2" name="Christine BOURDIN" initials="CB" lastIdx="33" clrIdx="1">
    <p:extLst/>
  </p:cmAuthor>
  <p:cmAuthor id="3" name="Utilisateur invité" initials="Ui" lastIdx="18" clrIdx="2">
    <p:extLst/>
  </p:cmAuthor>
  <p:cmAuthor id="4" name="Rachel BOURDON" initials="RB" lastIdx="10" clrIdx="3">
    <p:extLst/>
  </p:cmAuthor>
  <p:cmAuthor id="5" name="Bertrand RIFFIOD" initials="BR" lastIdx="20" clrIdx="4">
    <p:extLst/>
  </p:cmAuthor>
  <p:cmAuthor id="6" name="ELLEN THOMPSON" initials="ET" lastIdx="33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1"/>
    <a:srgbClr val="FF9575"/>
    <a:srgbClr val="A558A0"/>
    <a:srgbClr val="ED7454"/>
    <a:srgbClr val="CE614A"/>
    <a:srgbClr val="F29885"/>
    <a:srgbClr val="34CB6A"/>
    <a:srgbClr val="0000FF"/>
    <a:srgbClr val="CE70CC"/>
    <a:srgbClr val="417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1A438-2BF0-5000-BD1C-2A1F9A28622D}" v="117" dt="2020-12-14T11:00:40.893"/>
    <p1510:client id="{00BAECF3-AC46-9262-5A3E-1D824677254E}" v="386" dt="2020-12-14T11:24:02.857"/>
    <p1510:client id="{7BF07098-F4B6-51A3-F298-EFCC96F30183}" v="22" dt="2020-12-14T11:08:18.062"/>
    <p1510:client id="{E48B2058-6DE3-89E0-5D07-927CF4471B34}" v="13" dt="2020-12-14T10:28:48.516"/>
    <p1510:client id="{836BCAF5-BE64-821C-244B-8DEB532FDCFC}" v="4" dt="2020-12-14T09:41:35.650"/>
    <p1510:client id="{F4873792-3395-4C29-910E-8FFF8DE8089D}" v="2" dt="2020-12-14T10:25:32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85219" autoAdjust="0"/>
  </p:normalViewPr>
  <p:slideViewPr>
    <p:cSldViewPr snapToGrid="0">
      <p:cViewPr>
        <p:scale>
          <a:sx n="80" d="100"/>
          <a:sy n="80" d="100"/>
        </p:scale>
        <p:origin x="996" y="12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970" y="22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479D-4687-E740-9789-857CF0267E23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D87D-3887-3549-A415-10DFF9EDA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3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24/05/2024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76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64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61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1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57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Attention l’image est décalée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40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4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58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31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479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33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lang="fr-FR" sz="1400" kern="1200" smtClean="0">
                <a:solidFill>
                  <a:srgbClr val="00009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7544" y="2346046"/>
            <a:ext cx="8208912" cy="2077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lang="fr-FR" sz="3200" b="1" kern="1200" cap="none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lang="fr-FR" sz="1800" b="0" kern="1200" cap="none" baseline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lang="fr-FR" sz="1400" kern="1200" smtClean="0">
                <a:solidFill>
                  <a:srgbClr val="00009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67543" y="900000"/>
            <a:ext cx="8208913" cy="720000"/>
          </a:xfrm>
        </p:spPr>
        <p:txBody>
          <a:bodyPr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7543" y="1891968"/>
            <a:ext cx="2520000" cy="2530800"/>
          </a:xfr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05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lang="fr-FR" sz="950" b="0" kern="1200" dirty="0">
                <a:solidFill>
                  <a:srgbClr val="EC130E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05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lang="fr-FR" sz="950" b="0" kern="1200" dirty="0">
                <a:solidFill>
                  <a:srgbClr val="EC130E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marL="324000" lvl="1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fr-FR" dirty="0"/>
              <a:t>Deuxième niveau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156456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lang="fr-FR" sz="950" b="0" kern="1200" dirty="0">
                <a:solidFill>
                  <a:srgbClr val="EC130E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marL="324000" lvl="1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915566"/>
            <a:ext cx="8442808" cy="3672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915566"/>
            <a:ext cx="7560840" cy="3672408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lang="fr-FR" sz="1400" kern="1200" smtClean="0">
                <a:solidFill>
                  <a:srgbClr val="00009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lang="fr-FR" sz="1400" kern="1200" smtClean="0">
                <a:solidFill>
                  <a:srgbClr val="00009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67543" y="900000"/>
            <a:ext cx="8208913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364456" cy="360000"/>
          </a:xfrm>
        </p:spPr>
        <p:txBody>
          <a:bodyPr/>
          <a:lstStyle>
            <a:lvl1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fr-FR" sz="75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fr-FR" sz="75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7543" y="1836000"/>
            <a:ext cx="2520000" cy="25740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10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9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8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10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9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8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156456" y="1836000"/>
            <a:ext cx="2520000" cy="25740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10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9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8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lang="fr-FR" sz="1400" kern="1200" smtClean="0">
                <a:solidFill>
                  <a:srgbClr val="00009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67543" y="900000"/>
            <a:ext cx="8208913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11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67543" y="1836000"/>
            <a:ext cx="8208914" cy="2574000"/>
          </a:xfr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10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9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8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5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00000"/>
              </a:lnSpc>
              <a:buFont typeface="Arial" pitchFamily="34" charset="0"/>
              <a:defRPr lang="fr-FR" sz="7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364456" cy="360000"/>
          </a:xfrm>
        </p:spPr>
        <p:txBody>
          <a:bodyPr/>
          <a:lstStyle>
            <a:lvl1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fr-FR" sz="75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fr-FR" sz="75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009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2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2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coursup.fr/index.php?desc=formations_apprentissage" TargetMode="External"/><Relationship Id="rId2" Type="http://schemas.openxmlformats.org/officeDocument/2006/relationships/hyperlink" Target="https://labonnealternance.pole-emploi.fr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coursup.fr/index.php?desc=admiss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W3U5HbbhEc" TargetMode="External"/><Relationship Id="rId2" Type="http://schemas.openxmlformats.org/officeDocument/2006/relationships/hyperlink" Target="https://www.youtube.com/watch?v=ZASWqZEST5Q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space réservé du texte 2"/>
          <p:cNvSpPr txBox="1">
            <a:spLocks/>
          </p:cNvSpPr>
          <p:nvPr/>
        </p:nvSpPr>
        <p:spPr>
          <a:xfrm>
            <a:off x="239208" y="578390"/>
            <a:ext cx="7412876" cy="78553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None/>
              <a:defRPr/>
            </a:pPr>
            <a:endParaRPr lang="fr-FR" sz="1867" b="1" dirty="0">
              <a:solidFill>
                <a:srgbClr val="000091"/>
              </a:solidFill>
              <a:latin typeface="Calibri"/>
            </a:endParaRPr>
          </a:p>
          <a:p>
            <a:pPr marL="237061" indent="-237061" defTabSz="609585">
              <a:defRPr/>
            </a:pPr>
            <a:r>
              <a:rPr lang="fr-FR" sz="1867" b="1" dirty="0">
                <a:solidFill>
                  <a:srgbClr val="000091"/>
                </a:solidFill>
                <a:latin typeface="Calibri"/>
              </a:rPr>
              <a:t>Formations sélectives (BTS, BUT, classe prépa, IFSI, écoles, …) </a:t>
            </a:r>
            <a:endParaRPr lang="fr-FR" sz="1867" dirty="0">
              <a:solidFill>
                <a:srgbClr val="000091"/>
              </a:solidFill>
              <a:latin typeface="Calibri"/>
            </a:endParaRPr>
          </a:p>
          <a:p>
            <a:pPr marL="0" indent="0" defTabSz="609585">
              <a:buNone/>
              <a:defRPr/>
            </a:pPr>
            <a:endParaRPr lang="fr-FR" sz="1400" b="1" dirty="0">
              <a:solidFill>
                <a:srgbClr val="000091"/>
              </a:solidFill>
              <a:latin typeface="Calibri"/>
            </a:endParaRPr>
          </a:p>
          <a:p>
            <a:pPr marL="237061" indent="-237061" defTabSz="609585">
              <a:defRPr/>
            </a:pPr>
            <a:endParaRPr lang="fr-FR" sz="1400" b="1" dirty="0">
              <a:solidFill>
                <a:srgbClr val="000091"/>
              </a:solidFill>
              <a:latin typeface="Calibri"/>
            </a:endParaRPr>
          </a:p>
          <a:p>
            <a:pPr marL="237061" indent="-237061" defTabSz="609585">
              <a:defRPr/>
            </a:pPr>
            <a:endParaRPr lang="fr-FR" sz="1400" dirty="0">
              <a:solidFill>
                <a:srgbClr val="000091"/>
              </a:solidFill>
              <a:latin typeface="Calibri"/>
            </a:endParaRPr>
          </a:p>
          <a:p>
            <a:pPr marL="237061" indent="-237061" defTabSz="609585">
              <a:defRPr/>
            </a:pPr>
            <a:endParaRPr lang="fr-FR" sz="1400" dirty="0">
              <a:solidFill>
                <a:srgbClr val="000091"/>
              </a:solidFill>
              <a:latin typeface="Calibri"/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239208" y="1438162"/>
            <a:ext cx="2762409" cy="582891"/>
          </a:xfrm>
          <a:prstGeom prst="roundRect">
            <a:avLst/>
          </a:prstGeom>
          <a:solidFill>
            <a:srgbClr val="34CB6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 dirty="0">
                <a:solidFill>
                  <a:prstClr val="white"/>
                </a:solidFill>
                <a:latin typeface="Marianne" panose="02000000000000000000" pitchFamily="2" charset="0"/>
              </a:rPr>
              <a:t>OUI (proposition d’admission)</a:t>
            </a:r>
          </a:p>
        </p:txBody>
      </p:sp>
      <p:sp>
        <p:nvSpPr>
          <p:cNvPr id="75" name="Rectangle à coins arrondis 74"/>
          <p:cNvSpPr/>
          <p:nvPr/>
        </p:nvSpPr>
        <p:spPr>
          <a:xfrm>
            <a:off x="239208" y="2571762"/>
            <a:ext cx="2762409" cy="508885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Marianne" panose="02000000000000000000" pitchFamily="2" charset="0"/>
              </a:rPr>
              <a:t>En attente d’une place</a:t>
            </a:r>
          </a:p>
        </p:txBody>
      </p:sp>
      <p:sp>
        <p:nvSpPr>
          <p:cNvPr id="77" name="Flèche droite 76"/>
          <p:cNvSpPr/>
          <p:nvPr/>
        </p:nvSpPr>
        <p:spPr>
          <a:xfrm>
            <a:off x="3248548" y="1469684"/>
            <a:ext cx="680826" cy="467509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prstClr val="white"/>
              </a:solidFill>
              <a:latin typeface="Marianne" panose="02000000000000000000" pitchFamily="2" charset="0"/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4466408" y="1363925"/>
            <a:ext cx="4328675" cy="658350"/>
          </a:xfrm>
          <a:prstGeom prst="roundRect">
            <a:avLst/>
          </a:prstGeom>
          <a:solidFill>
            <a:srgbClr val="CE614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Le candidat accepte la proposition ou y renonce avant la date limite indiquée </a:t>
            </a:r>
          </a:p>
        </p:txBody>
      </p:sp>
      <p:sp>
        <p:nvSpPr>
          <p:cNvPr id="79" name="Rectangle à coins arrondis 78"/>
          <p:cNvSpPr/>
          <p:nvPr/>
        </p:nvSpPr>
        <p:spPr>
          <a:xfrm>
            <a:off x="239208" y="3764957"/>
            <a:ext cx="2762409" cy="520814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srgbClr val="3D566E"/>
                </a:solidFill>
                <a:latin typeface="Marianne" panose="02000000000000000000" pitchFamily="2" charset="0"/>
              </a:rPr>
              <a:t>Non</a:t>
            </a:r>
          </a:p>
        </p:txBody>
      </p:sp>
      <p:sp>
        <p:nvSpPr>
          <p:cNvPr id="81" name="Flèche droite 80"/>
          <p:cNvSpPr/>
          <p:nvPr/>
        </p:nvSpPr>
        <p:spPr>
          <a:xfrm>
            <a:off x="3264820" y="2574618"/>
            <a:ext cx="680826" cy="467509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prstClr val="white"/>
              </a:solidFill>
              <a:latin typeface="Marianne" panose="02000000000000000000" pitchFamily="2" charset="0"/>
            </a:endParaRPr>
          </a:p>
        </p:txBody>
      </p:sp>
      <p:sp>
        <p:nvSpPr>
          <p:cNvPr id="82" name="Rectangle à coins arrondis 81"/>
          <p:cNvSpPr/>
          <p:nvPr/>
        </p:nvSpPr>
        <p:spPr>
          <a:xfrm>
            <a:off x="4466409" y="2203168"/>
            <a:ext cx="4328674" cy="1201993"/>
          </a:xfrm>
          <a:prstGeom prst="roundRect">
            <a:avLst/>
          </a:prstGeom>
          <a:solidFill>
            <a:srgbClr val="CE614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Le vœu en attente est maintenu d’office. Lorsque le candidat accepte une proposition, la plateforme lui demande d’indiquer les vœux en attente qu’il souhaite conserver</a:t>
            </a:r>
          </a:p>
        </p:txBody>
      </p:sp>
      <p:sp>
        <p:nvSpPr>
          <p:cNvPr id="95" name="Flèche droite 94"/>
          <p:cNvSpPr/>
          <p:nvPr/>
        </p:nvSpPr>
        <p:spPr>
          <a:xfrm>
            <a:off x="3248548" y="3791610"/>
            <a:ext cx="680826" cy="467509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prstClr val="white"/>
              </a:solidFill>
              <a:latin typeface="Marianne" panose="02000000000000000000" pitchFamily="2" charset="0"/>
            </a:endParaRPr>
          </a:p>
        </p:txBody>
      </p:sp>
      <p:sp>
        <p:nvSpPr>
          <p:cNvPr id="96" name="Rectangle à coins arrondis 95"/>
          <p:cNvSpPr/>
          <p:nvPr/>
        </p:nvSpPr>
        <p:spPr>
          <a:xfrm>
            <a:off x="4466408" y="3538332"/>
            <a:ext cx="4328675" cy="1008200"/>
          </a:xfrm>
          <a:prstGeom prst="roundRect">
            <a:avLst/>
          </a:prstGeom>
          <a:solidFill>
            <a:srgbClr val="CE614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Le candidat peut demander à la formation les raisons de cette décision</a:t>
            </a:r>
          </a:p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La marche à suivre est explicitée dans son dossier, en face du vœu 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001617" y="242337"/>
            <a:ext cx="5984432" cy="369332"/>
          </a:xfrm>
          <a:prstGeom prst="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Quelles réponses de la part des formations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z="1600" smtClean="0">
                <a:latin typeface="Marianne" panose="02000000000000000000" pitchFamily="2" charset="0"/>
              </a:rPr>
              <a:pPr/>
              <a:t>10</a:t>
            </a:fld>
            <a:endParaRPr lang="fr-FR" sz="160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z="1600" smtClean="0">
                <a:latin typeface="Marianne" panose="02000000000000000000" pitchFamily="2" charset="0"/>
              </a:rPr>
              <a:pPr/>
              <a:t>11</a:t>
            </a:fld>
            <a:endParaRPr lang="fr-FR" sz="1600">
              <a:latin typeface="Marianne" panose="02000000000000000000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92929" y="1426371"/>
            <a:ext cx="3297202" cy="651030"/>
          </a:xfrm>
          <a:prstGeom prst="roundRect">
            <a:avLst/>
          </a:prstGeom>
          <a:solidFill>
            <a:srgbClr val="34CB6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Marianne" panose="02000000000000000000" pitchFamily="2" charset="0"/>
              </a:rPr>
              <a:t>OUI (proposition d’admission)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92929" y="2413179"/>
            <a:ext cx="3273892" cy="588994"/>
          </a:xfrm>
          <a:prstGeom prst="roundRect">
            <a:avLst/>
          </a:prstGeom>
          <a:solidFill>
            <a:srgbClr val="34CB6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 dirty="0">
                <a:solidFill>
                  <a:prstClr val="white"/>
                </a:solidFill>
                <a:latin typeface="Marianne" panose="02000000000000000000" pitchFamily="2" charset="0"/>
              </a:rPr>
              <a:t>OUI-SI (proposition d’admission)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3694142" y="1588863"/>
            <a:ext cx="895349" cy="2751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Marianne" panose="02000000000000000000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92929" y="3479480"/>
            <a:ext cx="3297202" cy="70924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r>
              <a:rPr lang="fr-FR" sz="1600" b="1" kern="0">
                <a:solidFill>
                  <a:prstClr val="white"/>
                </a:solidFill>
                <a:latin typeface="Marianne" panose="02000000000000000000" pitchFamily="2" charset="0"/>
              </a:rPr>
              <a:t>En attente d’une place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3679048" y="2510057"/>
            <a:ext cx="895349" cy="2751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Marianne" panose="02000000000000000000" pitchFamily="2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3705797" y="3639540"/>
            <a:ext cx="895349" cy="275167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609585">
              <a:defRPr/>
            </a:pPr>
            <a:endParaRPr lang="fr-FR" sz="2133" kern="0">
              <a:solidFill>
                <a:srgbClr val="3D566E"/>
              </a:solidFill>
              <a:latin typeface="Marianne" panose="02000000000000000000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716814" y="1329076"/>
            <a:ext cx="3830942" cy="741699"/>
          </a:xfrm>
          <a:prstGeom prst="roundRect">
            <a:avLst/>
          </a:prstGeom>
          <a:solidFill>
            <a:srgbClr val="CE614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Le candidat accepte la proposition ou y renonce avant la date limite indiquée</a:t>
            </a:r>
            <a:r>
              <a:rPr lang="fr-FR" sz="1600" b="1" kern="0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4686624" y="3151369"/>
            <a:ext cx="3861131" cy="1490969"/>
          </a:xfrm>
          <a:prstGeom prst="roundRect">
            <a:avLst/>
          </a:prstGeom>
          <a:solidFill>
            <a:srgbClr val="CE614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Ce vœu en attente est maintenu d’office. Lorsque le candidat accepte une proposition, la plateforme lui demande d’indiquer les vœux en attente qu’il souhaite conserver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686624" y="2254155"/>
            <a:ext cx="3861131" cy="741699"/>
          </a:xfrm>
          <a:prstGeom prst="roundRect">
            <a:avLst/>
          </a:prstGeom>
          <a:solidFill>
            <a:srgbClr val="CE614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just" defTabSz="609585">
              <a:defRPr/>
            </a:pP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Le candidat accepte la proposition ou y renonce avant la date limite indiquée </a:t>
            </a:r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>
          <a:xfrm>
            <a:off x="352309" y="807467"/>
            <a:ext cx="8414027" cy="45023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67" b="1" dirty="0">
                <a:solidFill>
                  <a:srgbClr val="000091"/>
                </a:solidFill>
                <a:latin typeface="Marianne" panose="02000000000000000000" pitchFamily="2" charset="0"/>
              </a:rPr>
              <a:t>Formations non sélectives (licences, PPPE, PASS) </a:t>
            </a:r>
            <a:endParaRPr lang="fr-FR" sz="24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1617" y="242337"/>
            <a:ext cx="5984432" cy="369332"/>
          </a:xfrm>
          <a:prstGeom prst="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Quelles réponses de la part des formations ?</a:t>
            </a:r>
          </a:p>
        </p:txBody>
      </p:sp>
    </p:spTree>
    <p:extLst>
      <p:ext uri="{BB962C8B-B14F-4D97-AF65-F5344CB8AC3E}">
        <p14:creationId xmlns:p14="http://schemas.microsoft.com/office/powerpoint/2010/main" val="19068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341441" y="960114"/>
            <a:ext cx="8208914" cy="2574000"/>
          </a:xfrm>
        </p:spPr>
        <p:txBody>
          <a:bodyPr/>
          <a:lstStyle/>
          <a:p>
            <a:pPr marL="391573" indent="-380990" algn="just">
              <a:buSzTx/>
            </a:pP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Oui-si : </a:t>
            </a:r>
            <a:r>
              <a:rPr lang="fr-FR" sz="1400" dirty="0">
                <a:latin typeface="Marianne" panose="02000000000000000000" pitchFamily="2" charset="0"/>
              </a:rPr>
              <a:t>proposé pour l’essentiel par les licences</a:t>
            </a:r>
          </a:p>
          <a:p>
            <a:pPr marL="391573" indent="-380990" algn="just">
              <a:buSzTx/>
            </a:pPr>
            <a:r>
              <a:rPr lang="fr-FR" sz="1400" dirty="0">
                <a:latin typeface="Marianne" panose="02000000000000000000" pitchFamily="2" charset="0"/>
              </a:rPr>
              <a:t>C’est une 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proposition d’admission avec un dispositif d’accompagnement intégré à la formation </a:t>
            </a:r>
          </a:p>
          <a:p>
            <a:pPr marL="391573" indent="-380990" algn="just">
              <a:buSzTx/>
            </a:pPr>
            <a:endParaRPr lang="fr-FR" sz="10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 marL="391573" indent="-380990" algn="just">
              <a:buSzTx/>
            </a:pP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Objectif : aider les étudiants à réussir leur licence</a:t>
            </a:r>
          </a:p>
          <a:p>
            <a:pPr marL="10583" algn="just"/>
            <a:r>
              <a:rPr lang="fr-FR" sz="1400" dirty="0">
                <a:latin typeface="Marianne" panose="02000000000000000000" pitchFamily="2" charset="0"/>
              </a:rPr>
              <a:t>Pour découvrir le dispositif proposé par l’université &gt; cliquer sur le 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bouton « infos sur le oui-si » </a:t>
            </a:r>
            <a:r>
              <a:rPr lang="fr-FR" sz="1400" dirty="0">
                <a:latin typeface="Marianne" panose="02000000000000000000" pitchFamily="2" charset="0"/>
              </a:rPr>
              <a:t>en face de la proposition dans votre dossier. Les dispositifs sont variés : 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 </a:t>
            </a:r>
          </a:p>
          <a:p>
            <a:pPr marL="823573" lvl="2" indent="-380990" algn="just"/>
            <a:r>
              <a:rPr lang="fr-FR" sz="1400" dirty="0">
                <a:latin typeface="Marianne" panose="02000000000000000000" pitchFamily="2" charset="0"/>
              </a:rPr>
              <a:t>accompagnement méthodologique</a:t>
            </a:r>
          </a:p>
          <a:p>
            <a:pPr marL="840836" lvl="1" indent="-380990" algn="just"/>
            <a:r>
              <a:rPr lang="fr-FR" sz="1400" dirty="0">
                <a:latin typeface="Marianne" panose="02000000000000000000" pitchFamily="2" charset="0"/>
              </a:rPr>
              <a:t>modules de remise à niveau dans certaines matières </a:t>
            </a:r>
          </a:p>
          <a:p>
            <a:pPr marL="840836" lvl="1" indent="-380990" algn="just"/>
            <a:r>
              <a:rPr lang="fr-FR" sz="1400" dirty="0">
                <a:latin typeface="Marianne" panose="02000000000000000000" pitchFamily="2" charset="0"/>
              </a:rPr>
              <a:t>tutorat individualisé ou collectif avec un enseignant ou un étudiant tuteur.</a:t>
            </a:r>
            <a:endParaRPr lang="fr-FR" sz="1400" b="1" dirty="0">
              <a:latin typeface="Marianne" panose="02000000000000000000" pitchFamily="2" charset="0"/>
            </a:endParaRPr>
          </a:p>
          <a:p>
            <a:pPr marL="237061" indent="-237061" defTabSz="609585">
              <a:defRPr/>
            </a:pPr>
            <a:endParaRPr lang="fr-FR" sz="1400" b="1" dirty="0">
              <a:latin typeface="Marianne" panose="02000000000000000000" pitchFamily="2" charset="0"/>
            </a:endParaRPr>
          </a:p>
          <a:p>
            <a:pPr algn="just"/>
            <a:r>
              <a:rPr lang="fr-FR" sz="1400" dirty="0">
                <a:latin typeface="Marianne" panose="02000000000000000000" pitchFamily="2" charset="0"/>
              </a:rPr>
              <a:t>Cet accompagnement peut être 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programmé sur la durée de la Licence en 3 ans ou, dans certains cas, sur 4 ans </a:t>
            </a:r>
            <a:r>
              <a:rPr lang="fr-FR" sz="1400" dirty="0">
                <a:latin typeface="Marianne" panose="02000000000000000000" pitchFamily="2" charset="0"/>
              </a:rPr>
              <a:t>pour que vous puissiez avancer à votre rythme et réussir votre 1</a:t>
            </a:r>
            <a:r>
              <a:rPr lang="fr-FR" sz="1400" baseline="30000" dirty="0">
                <a:latin typeface="Marianne" panose="02000000000000000000" pitchFamily="2" charset="0"/>
              </a:rPr>
              <a:t>ère</a:t>
            </a:r>
            <a:r>
              <a:rPr lang="fr-FR" sz="1400" dirty="0">
                <a:latin typeface="Marianne" panose="02000000000000000000" pitchFamily="2" charset="0"/>
              </a:rPr>
              <a:t> année en 2 ans avec des bases solides.</a:t>
            </a:r>
          </a:p>
          <a:p>
            <a:pPr marL="237061" indent="-237061" defTabSz="609585">
              <a:defRPr/>
            </a:pPr>
            <a:endParaRPr lang="fr-FR" sz="1467" dirty="0"/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39140" y="250171"/>
            <a:ext cx="3608680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La réponse Oui-si, c’est quoi ? </a:t>
            </a:r>
          </a:p>
        </p:txBody>
      </p:sp>
    </p:spTree>
    <p:extLst>
      <p:ext uri="{BB962C8B-B14F-4D97-AF65-F5344CB8AC3E}">
        <p14:creationId xmlns:p14="http://schemas.microsoft.com/office/powerpoint/2010/main" val="7371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619782" y="4455254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215293" y="980029"/>
            <a:ext cx="8010535" cy="3660551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Parcoursup ne prend pas de décision mais vous accompagne si vous souhaitez demander des explications </a:t>
            </a:r>
          </a:p>
          <a:p>
            <a:pPr algn="just"/>
            <a:endParaRPr lang="fr-FR" sz="1000" dirty="0">
              <a:latin typeface="Marianne" panose="02000000000000000000" pitchFamily="2" charset="0"/>
            </a:endParaRPr>
          </a:p>
          <a:p>
            <a:pPr algn="just"/>
            <a:r>
              <a:rPr lang="fr-FR" sz="1400" dirty="0">
                <a:latin typeface="Marianne" panose="02000000000000000000" pitchFamily="2" charset="0"/>
              </a:rPr>
              <a:t>Si vous n’êtes pas retenu dans une formation sélective, Parcoursup vous indique dans votre dossier comment solliciter le responsable de la formation pour demander les raisons de cette décision. </a:t>
            </a:r>
          </a:p>
          <a:p>
            <a:pPr algn="ctr">
              <a:spcBef>
                <a:spcPts val="1200"/>
              </a:spcBef>
            </a:pPr>
            <a:r>
              <a:rPr lang="fr-FR" sz="1400" b="1" u="sng" dirty="0">
                <a:latin typeface="Marianne" panose="02000000000000000000" pitchFamily="2" charset="0"/>
              </a:rPr>
              <a:t>Vous avez un mois à compter de la publication des réponses pour faire votre demande</a:t>
            </a:r>
          </a:p>
          <a:p>
            <a:pPr algn="just"/>
            <a:r>
              <a:rPr lang="fr-FR" sz="1400" dirty="0">
                <a:latin typeface="Marianne" panose="02000000000000000000" pitchFamily="2" charset="0"/>
              </a:rPr>
              <a:t> </a:t>
            </a:r>
          </a:p>
          <a:p>
            <a:pPr algn="just"/>
            <a:r>
              <a:rPr lang="fr-FR" sz="1400" dirty="0">
                <a:latin typeface="Marianne" panose="02000000000000000000" pitchFamily="2" charset="0"/>
              </a:rPr>
              <a:t>En face du vœu concerné, vous pouvez consulter la notification de la formation qui vous explique comment procéder pour demander des explications.</a:t>
            </a:r>
          </a:p>
          <a:p>
            <a:pPr algn="just"/>
            <a:r>
              <a:rPr lang="fr-FR" sz="1400" dirty="0">
                <a:latin typeface="Marianne" panose="02000000000000000000" pitchFamily="2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Marianne" panose="02000000000000000000" pitchFamily="2" charset="0"/>
              </a:rPr>
              <a:t>S’il s’agit d’une formation publique, vous avez également le droit de contester la décision en formulant un recours devant le tribunal administratif dans les deux mois qui suivent la décision.</a:t>
            </a:r>
          </a:p>
          <a:p>
            <a:r>
              <a:rPr lang="fr-FR" sz="1400" dirty="0"/>
              <a:t> </a:t>
            </a:r>
          </a:p>
          <a:p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3001617" y="242337"/>
            <a:ext cx="5984432" cy="369332"/>
          </a:xfrm>
          <a:prstGeom prst="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Le droit à l’information, garanti par Parcoursup</a:t>
            </a:r>
          </a:p>
        </p:txBody>
      </p:sp>
    </p:spTree>
    <p:extLst>
      <p:ext uri="{BB962C8B-B14F-4D97-AF65-F5344CB8AC3E}">
        <p14:creationId xmlns:p14="http://schemas.microsoft.com/office/powerpoint/2010/main" val="23358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14</a:t>
            </a:fld>
            <a:endParaRPr lang="fr-FR">
              <a:latin typeface="Marianne" panose="02000000000000000000" pitchFamily="2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338696" y="1078806"/>
            <a:ext cx="8427640" cy="2991260"/>
          </a:xfrm>
        </p:spPr>
        <p:txBody>
          <a:bodyPr/>
          <a:lstStyle/>
          <a:p>
            <a:pPr marL="10583" algn="just">
              <a:buSzTx/>
            </a:pP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Vous êtes alerté, le matin, dès que vous recevez une proposition d’admission : </a:t>
            </a:r>
          </a:p>
          <a:p>
            <a:pPr marL="296333" indent="-285750" algn="just">
              <a:buSzTx/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par SMS et par mail dans votre messagerie personnelle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(une adresse mail valide et régulièrement consultée et un numéro de portable ont été demandés au moment de l’inscription</a:t>
            </a:r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)</a:t>
            </a:r>
            <a:endParaRPr lang="fr-FR" sz="1600" b="1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96333" indent="-285750" algn="just">
              <a:buSzTx/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dans la messagerie intégrée à votre dossier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candidat sur </a:t>
            </a:r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Parcoursup</a:t>
            </a:r>
          </a:p>
          <a:p>
            <a:pPr marL="10583" algn="just">
              <a:buSzTx/>
            </a:pPr>
            <a:endParaRPr lang="fr-FR" sz="1600" dirty="0" smtClean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10583" algn="just">
              <a:buSzTx/>
            </a:pPr>
            <a:r>
              <a:rPr lang="fr-FR" sz="16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A </a:t>
            </a: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noter : </a:t>
            </a:r>
          </a:p>
          <a:p>
            <a:pPr marL="10583" algn="just"/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Il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n’y a </a:t>
            </a:r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pas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d’application mobile </a:t>
            </a:r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dédiée, l’application est compatible avec les smartphones.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Notez tout de même qu’il est toujours conseillé d’interagir avec son dossier depuis un ordinateur. </a:t>
            </a:r>
          </a:p>
          <a:p>
            <a:pPr marL="10583" algn="just">
              <a:buSzTx/>
            </a:pPr>
            <a:endParaRPr lang="fr-FR" sz="16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10583" algn="just">
              <a:buSzTx/>
            </a:pPr>
            <a:endParaRPr lang="fr-FR" sz="16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93687" y="4070066"/>
            <a:ext cx="8289257" cy="535531"/>
          </a:xfrm>
          <a:prstGeom prst="rect">
            <a:avLst/>
          </a:prstGeom>
          <a:solidFill>
            <a:srgbClr val="000091"/>
          </a:solidFill>
        </p:spPr>
        <p:txBody>
          <a:bodyPr wrap="square">
            <a:spAutoFit/>
          </a:bodyPr>
          <a:lstStyle/>
          <a:p>
            <a:pPr marL="0" lvl="1" algn="just" defTabSz="609585">
              <a:lnSpc>
                <a:spcPct val="90000"/>
              </a:lnSpc>
              <a:buSzPct val="100000"/>
              <a:defRPr/>
            </a:pPr>
            <a:r>
              <a:rPr lang="fr-FR" sz="1600" b="1" i="1" u="sng" dirty="0">
                <a:solidFill>
                  <a:srgbClr val="F28E65"/>
                </a:solidFill>
                <a:latin typeface="Marianne" panose="02000000000000000000" pitchFamily="2" charset="0"/>
              </a:rPr>
              <a:t>Info</a:t>
            </a:r>
            <a:r>
              <a:rPr lang="fr-FR" sz="1600" b="1" kern="0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600" kern="0" dirty="0">
                <a:solidFill>
                  <a:schemeClr val="bg1"/>
                </a:solidFill>
                <a:latin typeface="Marianne" panose="02000000000000000000" pitchFamily="2" charset="0"/>
              </a:rPr>
              <a:t>: les parents sont également prévenus lorsqu’ils ont renseigné leur adresse mail et leur numéro de portable dans le dossier Parcoursup de leur enfant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6749" y="92321"/>
            <a:ext cx="5978164" cy="646331"/>
          </a:xfrm>
          <a:prstGeom prst="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Une alerte dès que vous recevez une proposition d’admission</a:t>
            </a:r>
          </a:p>
        </p:txBody>
      </p:sp>
    </p:spTree>
    <p:extLst>
      <p:ext uri="{BB962C8B-B14F-4D97-AF65-F5344CB8AC3E}">
        <p14:creationId xmlns:p14="http://schemas.microsoft.com/office/powerpoint/2010/main" val="30970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308516" y="995189"/>
            <a:ext cx="7980720" cy="3412625"/>
          </a:xfrm>
        </p:spPr>
        <p:txBody>
          <a:bodyPr/>
          <a:lstStyle/>
          <a:p>
            <a:pPr marL="510894" lvl="1" indent="-342900" algn="just">
              <a:spcBef>
                <a:spcPts val="800"/>
              </a:spcBef>
              <a:spcAft>
                <a:spcPts val="800"/>
              </a:spcAft>
            </a:pP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Pour</a:t>
            </a: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  une proposition reçue le 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30 ou le 31 mai 2024,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vous avez jusqu’au </a:t>
            </a:r>
            <a:r>
              <a:rPr lang="fr-FR" sz="20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juin </a:t>
            </a:r>
            <a:r>
              <a:rPr lang="fr-FR" sz="20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2024,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23h59 (heure de Paris) pour répondre </a:t>
            </a:r>
          </a:p>
          <a:p>
            <a:pPr marL="510894" lvl="1" indent="-342900" algn="just">
              <a:spcBef>
                <a:spcPts val="800"/>
              </a:spcBef>
              <a:spcAft>
                <a:spcPts val="800"/>
              </a:spcAft>
            </a:pP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Pour  une proposition reçue le 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1</a:t>
            </a:r>
            <a:r>
              <a:rPr lang="fr-FR" sz="2000" b="1" baseline="30000" dirty="0" smtClean="0">
                <a:solidFill>
                  <a:srgbClr val="ED7454"/>
                </a:solidFill>
                <a:latin typeface="Marianne" panose="02000000000000000000" pitchFamily="2" charset="0"/>
              </a:rPr>
              <a:t>er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 juin 2024</a:t>
            </a:r>
            <a:r>
              <a:rPr lang="fr-FR" sz="20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,</a:t>
            </a:r>
            <a:r>
              <a:rPr lang="fr-FR" sz="24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vous avez jusqu’au </a:t>
            </a:r>
            <a:r>
              <a:rPr lang="fr-FR" sz="20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3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juin </a:t>
            </a:r>
            <a:r>
              <a:rPr lang="fr-FR" sz="20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2024, 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23h59 (heure de Paris) pour répondre </a:t>
            </a:r>
          </a:p>
          <a:p>
            <a:pPr marL="510894" lvl="1" indent="-342900" algn="just">
              <a:spcBef>
                <a:spcPts val="800"/>
              </a:spcBef>
              <a:spcAft>
                <a:spcPts val="800"/>
              </a:spcAft>
            </a:pP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Pour une proposition reçue entre le 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2 </a:t>
            </a: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juin 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2024 et </a:t>
            </a: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le 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10 </a:t>
            </a: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juillet </a:t>
            </a:r>
            <a:r>
              <a:rPr lang="fr-FR" sz="20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2024 </a:t>
            </a:r>
            <a:r>
              <a:rPr lang="fr-FR" sz="2000" b="1" dirty="0">
                <a:solidFill>
                  <a:srgbClr val="ED7454"/>
                </a:solidFill>
                <a:latin typeface="Marianne" panose="02000000000000000000" pitchFamily="2" charset="0"/>
              </a:rPr>
              <a:t>: </a:t>
            </a:r>
            <a:r>
              <a:rPr lang="fr-FR" sz="2000" dirty="0">
                <a:solidFill>
                  <a:srgbClr val="000091"/>
                </a:solidFill>
                <a:latin typeface="Marianne" panose="02000000000000000000" pitchFamily="2" charset="0"/>
              </a:rPr>
              <a:t>vous avez 2 jours pour répondre. </a:t>
            </a:r>
            <a:r>
              <a:rPr lang="fr-FR" sz="1800" u="sng" dirty="0" smtClean="0">
                <a:solidFill>
                  <a:srgbClr val="000091"/>
                </a:solidFill>
                <a:latin typeface="Marianne" panose="02000000000000000000" pitchFamily="2" charset="0"/>
              </a:rPr>
              <a:t>Exemple</a:t>
            </a:r>
            <a:r>
              <a:rPr lang="fr-FR" sz="18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1800" dirty="0">
                <a:solidFill>
                  <a:srgbClr val="000091"/>
                </a:solidFill>
                <a:latin typeface="Marianne" panose="02000000000000000000" pitchFamily="2" charset="0"/>
              </a:rPr>
              <a:t>: vous recevez une proposition d’admission le 10 juin </a:t>
            </a:r>
            <a:r>
              <a:rPr lang="fr-FR" sz="18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1800" dirty="0">
                <a:solidFill>
                  <a:srgbClr val="000091"/>
                </a:solidFill>
                <a:latin typeface="Marianne" panose="02000000000000000000" pitchFamily="2" charset="0"/>
              </a:rPr>
              <a:t>(matin), vous devez y répondre avant le 11 juin </a:t>
            </a:r>
            <a:r>
              <a:rPr lang="fr-FR" sz="18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23h59 </a:t>
            </a:r>
            <a:r>
              <a:rPr lang="fr-FR" sz="1800" dirty="0">
                <a:solidFill>
                  <a:srgbClr val="000091"/>
                </a:solidFill>
                <a:latin typeface="Marianne" panose="02000000000000000000" pitchFamily="2" charset="0"/>
              </a:rPr>
              <a:t>(heure de Paris). </a:t>
            </a:r>
          </a:p>
          <a:p>
            <a:endParaRPr lang="fr-FR" sz="1000" dirty="0">
              <a:latin typeface="Marianne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1402" y="250171"/>
            <a:ext cx="6135013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délais de réponse aux propositions d’admission </a:t>
            </a:r>
          </a:p>
        </p:txBody>
      </p:sp>
    </p:spTree>
    <p:extLst>
      <p:ext uri="{BB962C8B-B14F-4D97-AF65-F5344CB8AC3E}">
        <p14:creationId xmlns:p14="http://schemas.microsoft.com/office/powerpoint/2010/main" val="42051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10790" y="734243"/>
            <a:ext cx="8238731" cy="428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r-FR" sz="1600" b="1" dirty="0">
                <a:solidFill>
                  <a:srgbClr val="ED7454"/>
                </a:solidFill>
                <a:latin typeface="Marianne" panose="02000000000000000000" pitchFamily="2" charset="0"/>
              </a:rPr>
              <a:t>La date limite de réponse est affichée dans votre dossier en face de la proposition d’admission.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fr-FR" sz="1600" b="1" dirty="0">
                <a:solidFill>
                  <a:srgbClr val="ED7454"/>
                </a:solidFill>
                <a:latin typeface="Marianne" panose="02000000000000000000" pitchFamily="2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fr-FR" sz="160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fr-FR" sz="160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fr-FR" sz="16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fr-FR" sz="1600" b="1" dirty="0">
                <a:solidFill>
                  <a:srgbClr val="ED7454"/>
                </a:solidFill>
                <a:latin typeface="Marianne" panose="02000000000000000000" pitchFamily="2" charset="0"/>
              </a:rPr>
              <a:t>&gt;</a:t>
            </a:r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Si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un candidat ne répond pas avant la date limite, </a:t>
            </a:r>
            <a:r>
              <a:rPr lang="fr-FR" sz="1600" dirty="0">
                <a:solidFill>
                  <a:srgbClr val="0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2" charset="0"/>
              </a:rPr>
              <a:t>la proposition d’admission concernée est perdue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 et proposée, dès le lendemain matin, au candidat suivant sur la liste d’attente</a:t>
            </a:r>
          </a:p>
          <a:p>
            <a:r>
              <a:rPr lang="fr-FR" sz="1400" b="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&gt;</a:t>
            </a:r>
            <a:r>
              <a:rPr lang="fr-FR" sz="1400" b="1" dirty="0">
                <a:solidFill>
                  <a:srgbClr val="000091"/>
                </a:solidFill>
                <a:latin typeface="Marianne" panose="02000000000000000000" pitchFamily="2" charset="0"/>
              </a:rPr>
              <a:t> 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Dans ce cas, le candidat reçoit un </a:t>
            </a:r>
            <a:r>
              <a:rPr lang="fr-FR" sz="16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mail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lui demandant d’indiquer dans un </a:t>
            </a:r>
            <a:r>
              <a:rPr lang="fr-FR" sz="1600" dirty="0">
                <a:solidFill>
                  <a:srgbClr val="0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2" charset="0"/>
              </a:rPr>
              <a:t>délai de 3 jours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s’il souhaite converser les autres vœux qu'il a toujours en attente</a:t>
            </a:r>
          </a:p>
          <a:p>
            <a:pPr marL="0" lvl="1" defTabSz="609585">
              <a:lnSpc>
                <a:spcPct val="90000"/>
              </a:lnSpc>
              <a:buSzPct val="100000"/>
              <a:defRPr/>
            </a:pPr>
            <a:endParaRPr lang="fr-FR" sz="2133" kern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1402" y="250171"/>
            <a:ext cx="6135013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Les délais de réponse aux propositions d’admission </a:t>
            </a:r>
          </a:p>
        </p:txBody>
      </p:sp>
      <p:sp>
        <p:nvSpPr>
          <p:cNvPr id="4" name="Flèche droite 3"/>
          <p:cNvSpPr/>
          <p:nvPr/>
        </p:nvSpPr>
        <p:spPr>
          <a:xfrm rot="9690692">
            <a:off x="7160807" y="2518667"/>
            <a:ext cx="567272" cy="365668"/>
          </a:xfrm>
          <a:prstGeom prst="rightArrow">
            <a:avLst/>
          </a:prstGeom>
          <a:solidFill>
            <a:srgbClr val="000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575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234" y="1474681"/>
            <a:ext cx="5441844" cy="17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295261" y="872238"/>
            <a:ext cx="8622152" cy="3911262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>
                <a:solidFill>
                  <a:srgbClr val="3D566E"/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  <a:latin typeface="Marianne" panose="02000000000000000000" pitchFamily="2" charset="0"/>
              </a:rPr>
              <a:t>Le lycéen reçoit une seule proposition d’admission et il a des vœux en attente :</a:t>
            </a:r>
          </a:p>
          <a:p>
            <a:pPr marL="627063" lvl="1" indent="-169863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400" dirty="0">
                <a:latin typeface="Marianne" panose="02000000000000000000" pitchFamily="2" charset="0"/>
              </a:rPr>
              <a:t>Il</a:t>
            </a:r>
            <a:r>
              <a:rPr lang="fr-FR" sz="1400" dirty="0">
                <a:solidFill>
                  <a:srgbClr val="3D566E"/>
                </a:solidFill>
                <a:latin typeface="Marianne" panose="02000000000000000000" pitchFamily="2" charset="0"/>
              </a:rPr>
              <a:t> </a:t>
            </a:r>
            <a:r>
              <a:rPr lang="fr-FR" sz="1400" dirty="0">
                <a:latin typeface="Marianne" panose="02000000000000000000" pitchFamily="2" charset="0"/>
              </a:rPr>
              <a:t>accepte la proposition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(ou y renonce). Il 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doit en même temps indiquer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le(s) vœu(x) en attente qu’il souhaite conserver (à partir du 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1</a:t>
            </a:r>
            <a:r>
              <a:rPr lang="fr-FR" sz="1400" baseline="30000" dirty="0" smtClean="0">
                <a:solidFill>
                  <a:schemeClr val="tx1"/>
                </a:solidFill>
                <a:latin typeface="Marianne" panose="02000000000000000000" pitchFamily="2" charset="0"/>
              </a:rPr>
              <a:t>er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 juillet,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pour accélérer le processus en fin de phase principale, les vœux en attente pourront être maintenus mais devront être classés par ordre de préférence)</a:t>
            </a:r>
          </a:p>
          <a:p>
            <a:pPr marL="627063" lvl="1" indent="-169863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S’il accepte définitivement la proposition, cela signifie qu’il renonce à tous ses autres vœux.  Il consulte alors les</a:t>
            </a:r>
            <a:r>
              <a:rPr lang="fr-FR" sz="1400" dirty="0">
                <a:solidFill>
                  <a:srgbClr val="0C5076"/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latin typeface="Marianne" panose="02000000000000000000" pitchFamily="2" charset="0"/>
              </a:rPr>
              <a:t>modalités d’inscription administrative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de la formation acceptée</a:t>
            </a:r>
          </a:p>
          <a:p>
            <a:pPr marL="627063" lvl="1" indent="-169863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endParaRPr lang="fr-FR" sz="1400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highlight>
                  <a:srgbClr val="0000FF"/>
                </a:highlight>
                <a:latin typeface="Marianne" panose="02000000000000000000" pitchFamily="2" charset="0"/>
              </a:rPr>
              <a:t>Le lycéen reçoit plusieurs propositions d’admission et il a des vœux en attente :</a:t>
            </a:r>
          </a:p>
          <a:p>
            <a:pPr marL="627063" lvl="1" indent="-169863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400" dirty="0">
                <a:latin typeface="Marianne" panose="02000000000000000000" pitchFamily="2" charset="0"/>
              </a:rPr>
              <a:t>Il ne peut accepter </a:t>
            </a:r>
            <a:r>
              <a:rPr lang="fr-FR" sz="1400" b="1" dirty="0">
                <a:latin typeface="Marianne" panose="02000000000000000000" pitchFamily="2" charset="0"/>
              </a:rPr>
              <a:t>qu’une seule proposition à la fois</a:t>
            </a:r>
            <a:r>
              <a:rPr lang="fr-FR" sz="1400" dirty="0">
                <a:solidFill>
                  <a:srgbClr val="3D566E"/>
                </a:solidFill>
                <a:latin typeface="Marianne" panose="02000000000000000000" pitchFamily="2" charset="0"/>
              </a:rPr>
              <a:t>. </a:t>
            </a:r>
          </a:p>
          <a:p>
            <a:pPr marL="1076057" lvl="2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En faisant le choix de la proposition qui a sa préférence, il libère des places pour d’autres candidats en attente </a:t>
            </a:r>
          </a:p>
          <a:p>
            <a:pPr marL="1076057" lvl="2" indent="-2264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S’il hésite, il peut accepter une proposition et, pour celles dont les dates limites ne sont pas arrivées à échéance, </a:t>
            </a:r>
            <a:r>
              <a:rPr lang="fr-FR" sz="1200" dirty="0" smtClean="0">
                <a:solidFill>
                  <a:schemeClr val="tx1"/>
                </a:solidFill>
                <a:latin typeface="Marianne" panose="02000000000000000000" pitchFamily="2" charset="0"/>
              </a:rPr>
              <a:t>il peut choisir </a:t>
            </a:r>
            <a:r>
              <a:rPr lang="fr-FR" sz="1200" dirty="0">
                <a:solidFill>
                  <a:schemeClr val="tx1"/>
                </a:solidFill>
                <a:latin typeface="Marianne" panose="02000000000000000000" pitchFamily="2" charset="0"/>
              </a:rPr>
              <a:t>l’option « Réfléchir » en attendant</a:t>
            </a:r>
          </a:p>
          <a:p>
            <a:pPr marL="627063" lvl="1" indent="-169863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Il peut indiquer le(s) vœu(x) en attente qu’il souhaite conserver</a:t>
            </a:r>
          </a:p>
          <a:p>
            <a:pPr marL="627063" lvl="1" indent="-169863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S’il accepte définitivement une proposition, cela signifie qu’il renonce aux autres vœux. Il consulte alors les</a:t>
            </a:r>
            <a:r>
              <a:rPr lang="fr-FR" sz="1400" dirty="0">
                <a:solidFill>
                  <a:srgbClr val="0C5076"/>
                </a:solidFill>
                <a:latin typeface="Marianne" panose="02000000000000000000" pitchFamily="2" charset="0"/>
              </a:rPr>
              <a:t> </a:t>
            </a:r>
            <a:r>
              <a:rPr lang="fr-FR" sz="1400" b="1" dirty="0">
                <a:latin typeface="Marianne" panose="02000000000000000000" pitchFamily="2" charset="0"/>
              </a:rPr>
              <a:t>modalités d’inscription administrative 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de la formation acceptée</a:t>
            </a:r>
          </a:p>
          <a:p>
            <a:pPr marL="177800" lvl="0" indent="-177800" algn="just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400" dirty="0">
              <a:solidFill>
                <a:srgbClr val="3D566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00409" y="250171"/>
            <a:ext cx="5917004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Comment répondre aux propositions d’admission ? </a:t>
            </a:r>
          </a:p>
        </p:txBody>
      </p:sp>
    </p:spTree>
    <p:extLst>
      <p:ext uri="{BB962C8B-B14F-4D97-AF65-F5344CB8AC3E}">
        <p14:creationId xmlns:p14="http://schemas.microsoft.com/office/powerpoint/2010/main" val="11825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22457" y="952820"/>
            <a:ext cx="8622152" cy="3742125"/>
          </a:xfrm>
        </p:spPr>
        <p:txBody>
          <a:bodyPr/>
          <a:lstStyle/>
          <a:p>
            <a:pPr marL="177800" lvl="0" indent="-17780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chemeClr val="bg1"/>
                </a:solidFill>
                <a:highlight>
                  <a:srgbClr val="0000FF"/>
                </a:highlight>
                <a:latin typeface="Marianne" panose="02000000000000000000" pitchFamily="2" charset="0"/>
              </a:rPr>
              <a:t>Le lycéen ne reçoit que des réponses « en attente »</a:t>
            </a:r>
          </a:p>
          <a:p>
            <a:pPr marL="742950" lvl="1" indent="-28575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des indicateurs 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2" charset="0"/>
              </a:rPr>
              <a:t>s’affichent dans son dossier pour chaque vœu en attente et l’aident à </a:t>
            </a:r>
            <a:r>
              <a:rPr lang="fr-FR" sz="1600" dirty="0">
                <a:solidFill>
                  <a:srgbClr val="000091"/>
                </a:solidFill>
                <a:latin typeface="Marianne" panose="02000000000000000000" pitchFamily="2" charset="0"/>
              </a:rPr>
              <a:t>suivre sa situation 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2" charset="0"/>
              </a:rPr>
              <a:t>qui évolue jusqu’à la fin de la phase principale en fonction des places libérées par d’autres candidats    </a:t>
            </a:r>
            <a:endParaRPr lang="fr-FR" sz="1600" dirty="0">
              <a:solidFill>
                <a:srgbClr val="3D566E"/>
              </a:solidFill>
              <a:latin typeface="Marianne" panose="02000000000000000000" pitchFamily="2" charset="0"/>
              <a:cs typeface="Arial"/>
            </a:endParaRPr>
          </a:p>
          <a:p>
            <a:pPr marL="177800" indent="-177800" defTabSz="45720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chemeClr val="bg1"/>
                </a:solidFill>
                <a:highlight>
                  <a:srgbClr val="0000FF"/>
                </a:highlight>
                <a:latin typeface="Marianne" panose="02000000000000000000" pitchFamily="2" charset="0"/>
              </a:rPr>
              <a:t>Le lycéen ne reçoit que des réponses négatives (dans le cas où il n’a formulé que des vœux pour des formations sélectives)</a:t>
            </a:r>
          </a:p>
          <a:p>
            <a:pPr marL="742950" lvl="1" indent="-285750" algn="just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fr-FR" sz="1600" dirty="0">
                <a:solidFill>
                  <a:schemeClr val="tx1"/>
                </a:solidFill>
                <a:latin typeface="Marianne" panose="02000000000000000000" pitchFamily="2" charset="0"/>
              </a:rPr>
              <a:t>dès le </a:t>
            </a:r>
            <a:r>
              <a:rPr lang="fr-FR" sz="1600" dirty="0" smtClean="0">
                <a:solidFill>
                  <a:schemeClr val="tx1"/>
                </a:solidFill>
                <a:latin typeface="Marianne" panose="02000000000000000000" pitchFamily="2" charset="0"/>
              </a:rPr>
              <a:t>30 mai 2024, 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2" charset="0"/>
              </a:rPr>
              <a:t>il peut demander un conseil ou un accompagnement individuel ou collectif dans son lycée ou dans un CIO pour envisager d’autres choix de formation et préparer la phase complémentaire à partir du </a:t>
            </a:r>
            <a:r>
              <a:rPr lang="fr-FR" sz="1600" dirty="0" smtClean="0">
                <a:solidFill>
                  <a:schemeClr val="tx1"/>
                </a:solidFill>
                <a:latin typeface="Marianne" panose="02000000000000000000" pitchFamily="2" charset="0"/>
              </a:rPr>
              <a:t>11 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2" charset="0"/>
              </a:rPr>
              <a:t>juin </a:t>
            </a:r>
            <a:r>
              <a:rPr lang="fr-FR" sz="1600" dirty="0" smtClean="0">
                <a:solidFill>
                  <a:schemeClr val="tx1"/>
                </a:solidFill>
                <a:latin typeface="Marianne" panose="02000000000000000000" pitchFamily="2" charset="0"/>
              </a:rPr>
              <a:t>2024.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2" charset="0"/>
              </a:rPr>
              <a:t> </a:t>
            </a:r>
            <a:endParaRPr lang="fr-FR" sz="1800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100" dirty="0">
              <a:solidFill>
                <a:srgbClr val="3D566E"/>
              </a:solidFill>
              <a:latin typeface="Marianne" panose="02000000000000000000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17444" y="3923761"/>
            <a:ext cx="8191500" cy="684000"/>
          </a:xfrm>
          <a:prstGeom prst="roundRect">
            <a:avLst/>
          </a:prstGeom>
          <a:solidFill>
            <a:srgbClr val="A558A0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u="sng" dirty="0">
                <a:solidFill>
                  <a:schemeClr val="bg1"/>
                </a:solidFill>
                <a:latin typeface="Marianne" panose="02000000000000000000" pitchFamily="2" charset="0"/>
              </a:rPr>
              <a:t>A savoir</a:t>
            </a:r>
            <a:r>
              <a:rPr lang="fr-FR" sz="1600" dirty="0">
                <a:solidFill>
                  <a:schemeClr val="bg1"/>
                </a:solidFill>
                <a:latin typeface="Marianne" panose="02000000000000000000" pitchFamily="2" charset="0"/>
              </a:rPr>
              <a:t> : </a:t>
            </a:r>
            <a:r>
              <a:rPr lang="fr-FR" sz="1600" dirty="0">
                <a:latin typeface="Marianne" panose="02000000000000000000" pitchFamily="2" charset="0"/>
              </a:rPr>
              <a:t>la phase complémentaire permet de formuler jusqu’à 10 </a:t>
            </a:r>
            <a:r>
              <a:rPr lang="fr-FR" sz="1600" b="1" u="sng" dirty="0">
                <a:latin typeface="Marianne" panose="02000000000000000000" pitchFamily="2" charset="0"/>
              </a:rPr>
              <a:t>nouveaux</a:t>
            </a:r>
            <a:r>
              <a:rPr lang="fr-FR" sz="1600" dirty="0">
                <a:latin typeface="Marianne" panose="02000000000000000000" pitchFamily="2" charset="0"/>
              </a:rPr>
              <a:t> vœux dans des formations qui ont des places vacantes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8116" y="250171"/>
            <a:ext cx="5801589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Comment répondre aux propositions d’admission </a:t>
            </a:r>
          </a:p>
        </p:txBody>
      </p:sp>
    </p:spTree>
    <p:extLst>
      <p:ext uri="{BB962C8B-B14F-4D97-AF65-F5344CB8AC3E}">
        <p14:creationId xmlns:p14="http://schemas.microsoft.com/office/powerpoint/2010/main" val="41904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169369" y="977693"/>
            <a:ext cx="8477674" cy="3805807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fr-FR" sz="1400" b="1" dirty="0">
                <a:solidFill>
                  <a:srgbClr val="000091"/>
                </a:solidFill>
                <a:latin typeface="Marianne" panose="02000000000000000000" pitchFamily="2" charset="0"/>
              </a:rPr>
              <a:t>Pour chaque vœu en liste d’attente, vous pouvez consulter : </a:t>
            </a:r>
          </a:p>
          <a:p>
            <a:pPr algn="just"/>
            <a:r>
              <a:rPr lang="fr-FR" sz="1400" b="1" u="sng" dirty="0">
                <a:solidFill>
                  <a:srgbClr val="000091"/>
                </a:solidFill>
                <a:latin typeface="Marianne" panose="02000000000000000000" pitchFamily="2" charset="0"/>
              </a:rPr>
              <a:t>Des informations sur la liste </a:t>
            </a:r>
            <a:r>
              <a:rPr lang="fr-FR" sz="1400" b="1" u="sng" dirty="0" smtClean="0">
                <a:solidFill>
                  <a:srgbClr val="000091"/>
                </a:solidFill>
                <a:latin typeface="Marianne" panose="02000000000000000000" pitchFamily="2" charset="0"/>
              </a:rPr>
              <a:t>d’attente : </a:t>
            </a:r>
            <a:endParaRPr lang="fr-FR" sz="1400" b="1" u="sng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fr-FR" sz="14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Votre </a:t>
            </a:r>
            <a:r>
              <a:rPr lang="fr-FR" sz="1400" b="1" dirty="0">
                <a:solidFill>
                  <a:srgbClr val="FF9575"/>
                </a:solidFill>
                <a:latin typeface="Marianne" panose="02000000000000000000" pitchFamily="2" charset="0"/>
              </a:rPr>
              <a:t>position dans la liste d’attente </a:t>
            </a:r>
            <a:r>
              <a:rPr lang="fr-FR" sz="14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qui évolue en fonction </a:t>
            </a:r>
          </a:p>
          <a:p>
            <a:pPr algn="just">
              <a:spcAft>
                <a:spcPts val="0"/>
              </a:spcAft>
            </a:pPr>
            <a:r>
              <a:rPr lang="fr-FR" sz="14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des désistements  des autres candidats.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1400" dirty="0">
              <a:solidFill>
                <a:srgbClr val="0C5076"/>
              </a:solidFill>
              <a:latin typeface="Marianne" panose="020000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1400" b="1" dirty="0" smtClean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1400" b="1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4767" y="3270602"/>
            <a:ext cx="8146877" cy="1169551"/>
          </a:xfrm>
          <a:prstGeom prst="rect">
            <a:avLst/>
          </a:prstGeom>
          <a:solidFill>
            <a:srgbClr val="00009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sz="1400" dirty="0">
                <a:latin typeface="Marianne" panose="02000000000000000000" pitchFamily="2" charset="0"/>
              </a:rPr>
              <a:t>A consulter sur votre dossier : 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La vidéo « Liste d’attente comment ça marche ? »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L’infographie sur les listes d’attente en internat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6812" y="258916"/>
            <a:ext cx="3722494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Comprendre les listes d’attente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4" y="2162819"/>
            <a:ext cx="79057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60372" y="3984642"/>
            <a:ext cx="7237247" cy="792088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latin typeface="Marianne" panose="02000000000000000000" pitchFamily="2" charset="0"/>
              </a:rPr>
              <a:t/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latin typeface="Marianne" panose="02000000000000000000" pitchFamily="2" charset="0"/>
              </a:rPr>
              <a:t>Retour sur l’examen des vœux par les formations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 b="16247"/>
          <a:stretch>
            <a:fillRect/>
          </a:stretch>
        </p:blipFill>
        <p:spPr>
          <a:xfrm>
            <a:off x="835092" y="782400"/>
            <a:ext cx="7362527" cy="3202242"/>
          </a:xfrm>
        </p:spPr>
      </p:pic>
    </p:spTree>
    <p:extLst>
      <p:ext uri="{BB962C8B-B14F-4D97-AF65-F5344CB8AC3E}">
        <p14:creationId xmlns:p14="http://schemas.microsoft.com/office/powerpoint/2010/main" val="20875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visualisation des indicateurs du classement  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156812" y="258916"/>
            <a:ext cx="3722494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Comprendre les listes d’attente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24953" y="1417226"/>
            <a:ext cx="24515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Conseil</a:t>
            </a:r>
            <a:r>
              <a:rPr lang="fr-FR" dirty="0" smtClean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dirty="0">
                <a:solidFill>
                  <a:srgbClr val="000091"/>
                </a:solidFill>
                <a:latin typeface="Marianne" panose="02000000000000000000" pitchFamily="2" charset="0"/>
              </a:rPr>
              <a:t>: </a:t>
            </a:r>
            <a:r>
              <a:rPr lang="fr-FR" smtClean="0">
                <a:solidFill>
                  <a:srgbClr val="000091"/>
                </a:solidFill>
                <a:latin typeface="Marianne" panose="02000000000000000000" pitchFamily="2" charset="0"/>
              </a:rPr>
              <a:t>comparer votre </a:t>
            </a:r>
            <a:r>
              <a:rPr lang="fr-FR" dirty="0">
                <a:solidFill>
                  <a:srgbClr val="000091"/>
                </a:solidFill>
                <a:latin typeface="Marianne" panose="02000000000000000000" pitchFamily="2" charset="0"/>
              </a:rPr>
              <a:t>position dans le classement et celle du dernier candidat admis en 2023 pour estimer </a:t>
            </a:r>
            <a:r>
              <a:rPr lang="fr-FR" dirty="0" smtClean="0">
                <a:solidFill>
                  <a:srgbClr val="000091"/>
                </a:solidFill>
                <a:latin typeface="Marianne" panose="02000000000000000000" pitchFamily="2" charset="0"/>
              </a:rPr>
              <a:t>les possibilités </a:t>
            </a:r>
            <a:r>
              <a:rPr lang="fr-FR" dirty="0">
                <a:solidFill>
                  <a:srgbClr val="000091"/>
                </a:solidFill>
                <a:latin typeface="Marianne" panose="02000000000000000000" pitchFamily="2" charset="0"/>
              </a:rPr>
              <a:t>d’être admis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417226"/>
            <a:ext cx="5057274" cy="31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>
                <a:latin typeface="Marianne" panose="02000000000000000000" pitchFamily="2" charset="0"/>
              </a:rPr>
              <a:t>A partir du </a:t>
            </a:r>
            <a:r>
              <a:rPr lang="fr-FR" sz="2000" dirty="0" smtClean="0">
                <a:latin typeface="Marianne" panose="02000000000000000000" pitchFamily="2" charset="0"/>
              </a:rPr>
              <a:t>1</a:t>
            </a:r>
            <a:r>
              <a:rPr lang="fr-FR" sz="2000" baseline="30000" dirty="0" smtClean="0">
                <a:latin typeface="Marianne" panose="02000000000000000000" pitchFamily="2" charset="0"/>
              </a:rPr>
              <a:t>er</a:t>
            </a:r>
            <a:r>
              <a:rPr lang="fr-FR" sz="2000" dirty="0" smtClean="0">
                <a:latin typeface="Marianne" panose="02000000000000000000" pitchFamily="2" charset="0"/>
              </a:rPr>
              <a:t> juillet 2024 : </a:t>
            </a:r>
            <a:r>
              <a:rPr lang="fr-FR" sz="2000" dirty="0">
                <a:latin typeface="Marianne" panose="02000000000000000000" pitchFamily="2" charset="0"/>
              </a:rPr>
              <a:t>classer ses vœux en attente de la phase principale par ordre de préférence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338993" y="1619999"/>
            <a:ext cx="8208914" cy="3082629"/>
          </a:xfrm>
        </p:spPr>
        <p:txBody>
          <a:bodyPr/>
          <a:lstStyle/>
          <a:p>
            <a:pPr algn="just"/>
            <a:r>
              <a:rPr lang="fr-FR" sz="1400" b="1" dirty="0">
                <a:latin typeface="Marianne" panose="02000000000000000000" pitchFamily="2" charset="0"/>
              </a:rPr>
              <a:t>Objectif : </a:t>
            </a:r>
            <a:r>
              <a:rPr lang="fr-FR" sz="1400" dirty="0">
                <a:latin typeface="Marianne" panose="02000000000000000000" pitchFamily="2" charset="0"/>
              </a:rPr>
              <a:t>au moment où les formations sont toutes à peu près remplies, accélérer le processus final de choix pour réduire le sentiment d’attente et permettre aux candidats sans proposition d’en recevoir une plus rapidement</a:t>
            </a:r>
          </a:p>
          <a:p>
            <a:pPr algn="just"/>
            <a:endParaRPr lang="fr-FR" sz="1000" dirty="0">
              <a:latin typeface="Marianne" panose="02000000000000000000" pitchFamily="2" charset="0"/>
            </a:endParaRPr>
          </a:p>
          <a:p>
            <a:pPr algn="just"/>
            <a:r>
              <a:rPr lang="fr-FR" sz="1400" b="1" dirty="0">
                <a:latin typeface="Marianne" panose="02000000000000000000" pitchFamily="2" charset="0"/>
              </a:rPr>
              <a:t>Qui est concerné : </a:t>
            </a:r>
            <a:r>
              <a:rPr lang="fr-FR" sz="1400" dirty="0">
                <a:latin typeface="Marianne" panose="02000000000000000000" pitchFamily="2" charset="0"/>
              </a:rPr>
              <a:t>tous</a:t>
            </a:r>
            <a:r>
              <a:rPr lang="fr-FR" sz="1400" b="1" dirty="0">
                <a:latin typeface="Marianne" panose="02000000000000000000" pitchFamily="2" charset="0"/>
              </a:rPr>
              <a:t> </a:t>
            </a:r>
            <a:r>
              <a:rPr lang="fr-FR" sz="1400" dirty="0">
                <a:latin typeface="Marianne" panose="02000000000000000000" pitchFamily="2" charset="0"/>
              </a:rPr>
              <a:t>les candidats de la phase principale qui ont toujours des vœux en attente au </a:t>
            </a:r>
            <a:r>
              <a:rPr lang="fr-FR" sz="1400" dirty="0" smtClean="0">
                <a:latin typeface="Marianne" panose="02000000000000000000" pitchFamily="2" charset="0"/>
              </a:rPr>
              <a:t>1</a:t>
            </a:r>
            <a:r>
              <a:rPr lang="fr-FR" sz="1400" baseline="30000" dirty="0" smtClean="0">
                <a:latin typeface="Marianne" panose="02000000000000000000" pitchFamily="2" charset="0"/>
              </a:rPr>
              <a:t>er</a:t>
            </a:r>
            <a:r>
              <a:rPr lang="fr-FR" sz="1400" dirty="0" smtClean="0">
                <a:latin typeface="Marianne" panose="02000000000000000000" pitchFamily="2" charset="0"/>
              </a:rPr>
              <a:t> juillet (avec </a:t>
            </a:r>
            <a:r>
              <a:rPr lang="fr-FR" sz="1400" dirty="0">
                <a:latin typeface="Marianne" panose="02000000000000000000" pitchFamily="2" charset="0"/>
              </a:rPr>
              <a:t>ou sans proposition d’admission acceptée) et qui souhaitent les conserver (en tout ou partie) pour la fin de la phase principale.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FF9575"/>
                </a:solidFill>
                <a:latin typeface="Marianne" panose="02000000000000000000" pitchFamily="2" charset="0"/>
              </a:rPr>
              <a:t>Pour les candidats qui auront déjà accepté une proposition d’admission, elle leur reste bien-sûr acquise et ils n’auront aucune action à faire pour la conserver. </a:t>
            </a:r>
          </a:p>
          <a:p>
            <a:pPr algn="just"/>
            <a:endParaRPr lang="fr-FR" sz="1000" dirty="0">
              <a:latin typeface="Marianne" panose="02000000000000000000" pitchFamily="2" charset="0"/>
            </a:endParaRPr>
          </a:p>
          <a:p>
            <a:pPr algn="just"/>
            <a:r>
              <a:rPr lang="fr-FR" sz="1400" b="1" dirty="0">
                <a:latin typeface="Marianne" panose="02000000000000000000" pitchFamily="2" charset="0"/>
              </a:rPr>
              <a:t>Quand : </a:t>
            </a:r>
            <a:r>
              <a:rPr lang="fr-FR" sz="1400" dirty="0">
                <a:latin typeface="Marianne" panose="02000000000000000000" pitchFamily="2" charset="0"/>
              </a:rPr>
              <a:t>entre le </a:t>
            </a:r>
            <a:r>
              <a:rPr lang="fr-FR" sz="1400" dirty="0" smtClean="0">
                <a:latin typeface="Marianne" panose="02000000000000000000" pitchFamily="2" charset="0"/>
              </a:rPr>
              <a:t>1</a:t>
            </a:r>
            <a:r>
              <a:rPr lang="fr-FR" sz="1400" baseline="30000" dirty="0" smtClean="0">
                <a:latin typeface="Marianne" panose="02000000000000000000" pitchFamily="2" charset="0"/>
              </a:rPr>
              <a:t>er</a:t>
            </a:r>
            <a:r>
              <a:rPr lang="fr-FR" sz="1400" dirty="0" smtClean="0">
                <a:latin typeface="Marianne" panose="02000000000000000000" pitchFamily="2" charset="0"/>
              </a:rPr>
              <a:t> et </a:t>
            </a:r>
            <a:r>
              <a:rPr lang="fr-FR" sz="1400" dirty="0">
                <a:latin typeface="Marianne" panose="02000000000000000000" pitchFamily="2" charset="0"/>
              </a:rPr>
              <a:t>le 3 juillet </a:t>
            </a:r>
            <a:r>
              <a:rPr lang="fr-FR" sz="1400" dirty="0" smtClean="0">
                <a:latin typeface="Marianne" panose="02000000000000000000" pitchFamily="2" charset="0"/>
              </a:rPr>
              <a:t>2024. </a:t>
            </a:r>
            <a:r>
              <a:rPr lang="fr-FR" sz="1400" dirty="0">
                <a:latin typeface="Marianne" panose="02000000000000000000" pitchFamily="2" charset="0"/>
              </a:rPr>
              <a:t>Les candidats concernés recevront des informations et rappels par mail et sms. Les vœux non classés dans cette période seront définitivement supprimés. </a:t>
            </a:r>
          </a:p>
          <a:p>
            <a:pPr algn="just"/>
            <a:endParaRPr lang="fr-FR" sz="1200" dirty="0"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105582" y="225462"/>
            <a:ext cx="5840060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Classer ses vœux en attente de la phase principale </a:t>
            </a:r>
          </a:p>
        </p:txBody>
      </p:sp>
    </p:spTree>
    <p:extLst>
      <p:ext uri="{BB962C8B-B14F-4D97-AF65-F5344CB8AC3E}">
        <p14:creationId xmlns:p14="http://schemas.microsoft.com/office/powerpoint/2010/main" val="41383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sz="2000" dirty="0">
                <a:latin typeface="Marianne" panose="02000000000000000000" pitchFamily="2" charset="0"/>
              </a:rPr>
              <a:t>Comment classer ses vœux en attente de la phase principale ?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362036" y="1293268"/>
            <a:ext cx="8148918" cy="3490231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fr-FR" sz="1600" dirty="0">
                <a:latin typeface="Marianne" panose="02000000000000000000" pitchFamily="2" charset="0"/>
              </a:rPr>
              <a:t>&gt; </a:t>
            </a:r>
            <a:r>
              <a:rPr lang="fr-FR" sz="1500" b="1" dirty="0">
                <a:solidFill>
                  <a:srgbClr val="FF9575"/>
                </a:solidFill>
                <a:latin typeface="Marianne" panose="02000000000000000000" pitchFamily="2" charset="0"/>
              </a:rPr>
              <a:t>En se connectant à son dossier entre le </a:t>
            </a:r>
            <a:r>
              <a:rPr lang="fr-FR" sz="1500" b="1" dirty="0" smtClean="0">
                <a:solidFill>
                  <a:srgbClr val="FF9575"/>
                </a:solidFill>
                <a:latin typeface="Marianne" panose="02000000000000000000" pitchFamily="2" charset="0"/>
              </a:rPr>
              <a:t>1</a:t>
            </a:r>
            <a:r>
              <a:rPr lang="fr-FR" sz="1500" b="1" baseline="30000" dirty="0" smtClean="0">
                <a:solidFill>
                  <a:srgbClr val="FF9575"/>
                </a:solidFill>
                <a:latin typeface="Marianne" panose="02000000000000000000" pitchFamily="2" charset="0"/>
              </a:rPr>
              <a:t>er</a:t>
            </a:r>
            <a:r>
              <a:rPr lang="fr-FR" sz="1500" b="1" dirty="0" smtClean="0">
                <a:solidFill>
                  <a:srgbClr val="FF9575"/>
                </a:solidFill>
                <a:latin typeface="Marianne" panose="02000000000000000000" pitchFamily="2" charset="0"/>
              </a:rPr>
              <a:t> et </a:t>
            </a:r>
            <a:r>
              <a:rPr lang="fr-FR" sz="1500" b="1" dirty="0">
                <a:solidFill>
                  <a:srgbClr val="FF9575"/>
                </a:solidFill>
                <a:latin typeface="Marianne" panose="02000000000000000000" pitchFamily="2" charset="0"/>
              </a:rPr>
              <a:t>le 3 juillet </a:t>
            </a:r>
            <a:r>
              <a:rPr lang="fr-FR" sz="1500" b="1" dirty="0" smtClean="0">
                <a:solidFill>
                  <a:srgbClr val="FF9575"/>
                </a:solidFill>
                <a:latin typeface="Marianne" panose="02000000000000000000" pitchFamily="2" charset="0"/>
              </a:rPr>
              <a:t>2024 </a:t>
            </a:r>
            <a:r>
              <a:rPr lang="fr-FR" sz="1500" b="1" dirty="0">
                <a:solidFill>
                  <a:srgbClr val="FF9575"/>
                </a:solidFill>
                <a:latin typeface="Marianne" panose="02000000000000000000" pitchFamily="2" charset="0"/>
              </a:rPr>
              <a:t>(23h59, heure de Paris)</a:t>
            </a:r>
          </a:p>
          <a:p>
            <a:pPr marL="423450" lvl="1" indent="-1714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Marianne" panose="02000000000000000000" pitchFamily="2" charset="0"/>
              </a:rPr>
              <a:t>le candidat sélectionne et classe par ordre de préférence uniquement les vœux en attente </a:t>
            </a:r>
            <a:r>
              <a:rPr lang="fr-FR" sz="1400" dirty="0" smtClean="0">
                <a:latin typeface="Marianne" panose="02000000000000000000" pitchFamily="2" charset="0"/>
              </a:rPr>
              <a:t>qu’il souhaite </a:t>
            </a:r>
            <a:r>
              <a:rPr lang="fr-FR" sz="1400" dirty="0">
                <a:latin typeface="Marianne" panose="02000000000000000000" pitchFamily="2" charset="0"/>
              </a:rPr>
              <a:t>conserver. </a:t>
            </a:r>
          </a:p>
          <a:p>
            <a:pPr marL="423450" lvl="1" indent="-1714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Marianne" panose="02000000000000000000" pitchFamily="2" charset="0"/>
              </a:rPr>
              <a:t>Les formations n’auront jamais accès à votre classement. </a:t>
            </a:r>
          </a:p>
          <a:p>
            <a:pPr lvl="0" algn="just">
              <a:spcAft>
                <a:spcPts val="600"/>
              </a:spcAft>
            </a:pPr>
            <a:r>
              <a:rPr lang="fr-FR" sz="1600" dirty="0">
                <a:latin typeface="Marianne" panose="02000000000000000000" pitchFamily="2" charset="0"/>
              </a:rPr>
              <a:t>&gt; </a:t>
            </a:r>
            <a:r>
              <a:rPr lang="fr-FR" sz="1500" b="1" dirty="0">
                <a:solidFill>
                  <a:srgbClr val="FF9575"/>
                </a:solidFill>
                <a:latin typeface="Marianne" panose="02000000000000000000" pitchFamily="2" charset="0"/>
              </a:rPr>
              <a:t>Si un candidat reçoit une proposition d’admission </a:t>
            </a:r>
            <a:r>
              <a:rPr lang="fr-FR" sz="1500" b="1" dirty="0" smtClean="0">
                <a:solidFill>
                  <a:srgbClr val="FF9575"/>
                </a:solidFill>
                <a:latin typeface="Marianne" panose="02000000000000000000" pitchFamily="2" charset="0"/>
              </a:rPr>
              <a:t>pour un </a:t>
            </a:r>
            <a:r>
              <a:rPr lang="fr-FR" sz="1500" b="1" dirty="0">
                <a:solidFill>
                  <a:srgbClr val="FF9575"/>
                </a:solidFill>
                <a:latin typeface="Marianne" panose="02000000000000000000" pitchFamily="2" charset="0"/>
              </a:rPr>
              <a:t>vœu en attente classé : </a:t>
            </a:r>
          </a:p>
          <a:p>
            <a:pPr marL="537750" lvl="1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Marianne" panose="02000000000000000000" pitchFamily="2" charset="0"/>
              </a:rPr>
              <a:t>Il peut choisir d’accepter ou de refuser </a:t>
            </a:r>
            <a:r>
              <a:rPr lang="fr-FR" sz="1400" dirty="0" smtClean="0">
                <a:latin typeface="Marianne" panose="02000000000000000000" pitchFamily="2" charset="0"/>
              </a:rPr>
              <a:t>cette </a:t>
            </a:r>
            <a:r>
              <a:rPr lang="fr-FR" sz="1400" dirty="0">
                <a:latin typeface="Marianne" panose="02000000000000000000" pitchFamily="2" charset="0"/>
              </a:rPr>
              <a:t>proposition.</a:t>
            </a:r>
          </a:p>
          <a:p>
            <a:pPr marL="537750" lvl="1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latin typeface="Marianne" panose="02000000000000000000" pitchFamily="2" charset="0"/>
              </a:rPr>
              <a:t>Tous les vœux qui viennent après dans son classement sont supprimés. </a:t>
            </a:r>
          </a:p>
          <a:p>
            <a:pPr lvl="0" algn="just">
              <a:spcAft>
                <a:spcPts val="0"/>
              </a:spcAft>
              <a:defRPr/>
            </a:pPr>
            <a:r>
              <a:rPr lang="fr-FR" sz="1400" b="1" u="sng" dirty="0">
                <a:latin typeface="Marianne" panose="02000000000000000000" pitchFamily="2" charset="0"/>
              </a:rPr>
              <a:t>Par exemple </a:t>
            </a:r>
            <a:r>
              <a:rPr lang="fr-FR" sz="1400" b="1" dirty="0">
                <a:latin typeface="Marianne" panose="02000000000000000000" pitchFamily="2" charset="0"/>
              </a:rPr>
              <a:t>: </a:t>
            </a:r>
            <a:r>
              <a:rPr lang="fr-FR" sz="1400" dirty="0">
                <a:latin typeface="Marianne" panose="02000000000000000000" pitchFamily="2" charset="0"/>
              </a:rPr>
              <a:t>s’il reçoit une proposition d’admission relative à son vœu classé en 1</a:t>
            </a:r>
            <a:r>
              <a:rPr lang="fr-FR" sz="1400" baseline="30000" dirty="0">
                <a:latin typeface="Marianne" panose="02000000000000000000" pitchFamily="2" charset="0"/>
              </a:rPr>
              <a:t>er</a:t>
            </a:r>
            <a:r>
              <a:rPr lang="fr-FR" sz="1400" dirty="0">
                <a:latin typeface="Marianne" panose="02000000000000000000" pitchFamily="2" charset="0"/>
              </a:rPr>
              <a:t>, ses vœux en position 2, 3, 4 (etc.) seront supprimés. S’il avait déjà </a:t>
            </a:r>
            <a:r>
              <a:rPr lang="fr-FR" sz="1400" dirty="0" smtClean="0">
                <a:latin typeface="Marianne" panose="02000000000000000000" pitchFamily="2" charset="0"/>
              </a:rPr>
              <a:t>accepté </a:t>
            </a:r>
            <a:r>
              <a:rPr lang="fr-FR" sz="1400" dirty="0">
                <a:latin typeface="Marianne" panose="02000000000000000000" pitchFamily="2" charset="0"/>
              </a:rPr>
              <a:t>une proposition, il devra choisir entre la nouvelle proposition et celle précédemment </a:t>
            </a:r>
            <a:r>
              <a:rPr lang="fr-FR" sz="1400" dirty="0" smtClean="0">
                <a:latin typeface="Marianne" panose="02000000000000000000" pitchFamily="2" charset="0"/>
              </a:rPr>
              <a:t>acceptée.</a:t>
            </a:r>
          </a:p>
          <a:p>
            <a:pPr lvl="0" algn="just">
              <a:spcAft>
                <a:spcPts val="0"/>
              </a:spcAft>
              <a:defRPr/>
            </a:pPr>
            <a:endParaRPr lang="fr-FR" sz="1400" dirty="0">
              <a:latin typeface="Marianne" panose="02000000000000000000" pitchFamily="2" charset="0"/>
            </a:endParaRPr>
          </a:p>
          <a:p>
            <a:pPr lvl="0" algn="just">
              <a:spcAft>
                <a:spcPts val="0"/>
              </a:spcAft>
              <a:defRPr/>
            </a:pPr>
            <a:r>
              <a:rPr lang="fr-FR" sz="1400" b="1" u="sng" dirty="0">
                <a:latin typeface="Marianne" panose="02000000000000000000" pitchFamily="2" charset="0"/>
              </a:rPr>
              <a:t>Le bon réflexe </a:t>
            </a:r>
            <a:r>
              <a:rPr lang="fr-FR" sz="1400" dirty="0" smtClean="0">
                <a:latin typeface="Marianne" panose="02000000000000000000" pitchFamily="2" charset="0"/>
              </a:rPr>
              <a:t>: testez vos connaissances et les interfaces (site d’entrainement parcoursup)</a:t>
            </a:r>
            <a:endParaRPr lang="fr-FR" sz="1400" dirty="0"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105582" y="225462"/>
            <a:ext cx="5840060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Classer ses vœux en attente de la phase principale </a:t>
            </a:r>
          </a:p>
        </p:txBody>
      </p:sp>
    </p:spTree>
    <p:extLst>
      <p:ext uri="{BB962C8B-B14F-4D97-AF65-F5344CB8AC3E}">
        <p14:creationId xmlns:p14="http://schemas.microsoft.com/office/powerpoint/2010/main" val="12870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67875" y="853361"/>
            <a:ext cx="8498462" cy="3681107"/>
          </a:xfrm>
        </p:spPr>
        <p:txBody>
          <a:bodyPr/>
          <a:lstStyle/>
          <a:p>
            <a:pPr algn="just"/>
            <a:r>
              <a:rPr lang="fr-FR" sz="1800" dirty="0"/>
              <a:t>La réponse </a:t>
            </a:r>
            <a:r>
              <a:rPr lang="fr-FR" sz="1800" b="1" dirty="0">
                <a:solidFill>
                  <a:srgbClr val="F28E65"/>
                </a:solidFill>
              </a:rPr>
              <a:t>« candidature retenue sous réserve de contrat »</a:t>
            </a:r>
            <a:r>
              <a:rPr lang="fr-FR" sz="1500" dirty="0"/>
              <a:t> </a:t>
            </a:r>
            <a:r>
              <a:rPr lang="fr-FR" sz="1800" dirty="0"/>
              <a:t>signifie que votre candidature a été sélectionnée et que pour être effectivement admis vous devez avoir signé un contrat d’apprentissage avec un employeur.</a:t>
            </a:r>
          </a:p>
          <a:p>
            <a:pPr algn="just">
              <a:spcAft>
                <a:spcPts val="1200"/>
              </a:spcAft>
            </a:pPr>
            <a:r>
              <a:rPr lang="fr-FR" sz="1800" dirty="0"/>
              <a:t>La proposition d’admission n’est déclenchée qu’après enregistrement du contrat signé sur parcoursup par le CFA.</a:t>
            </a:r>
          </a:p>
          <a:p>
            <a:pPr algn="just"/>
            <a:r>
              <a:rPr lang="fr-FR" sz="1800" b="1" dirty="0">
                <a:solidFill>
                  <a:srgbClr val="ED7454"/>
                </a:solidFill>
                <a:latin typeface="Marianne" panose="02000000000000000000" pitchFamily="2" charset="0"/>
              </a:rPr>
              <a:t>&gt; &gt; </a:t>
            </a:r>
            <a:r>
              <a:rPr lang="fr-FR" sz="1800" dirty="0"/>
              <a:t>Faire ses recherches d’employeur sans tarder en consultant 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1800" dirty="0"/>
              <a:t>Le site </a:t>
            </a:r>
            <a:r>
              <a:rPr lang="fr-FR" sz="1800" b="1" dirty="0">
                <a:solidFill>
                  <a:srgbClr val="F28E65"/>
                </a:solidFill>
                <a:hlinkClick r:id="rId2"/>
              </a:rPr>
              <a:t>La bonne alternance </a:t>
            </a:r>
            <a:r>
              <a:rPr lang="fr-FR" sz="1800" b="1" dirty="0">
                <a:solidFill>
                  <a:srgbClr val="F28E65"/>
                </a:solidFill>
              </a:rPr>
              <a:t>depuis votre dossier </a:t>
            </a:r>
            <a:r>
              <a:rPr lang="fr-FR" sz="1800" dirty="0"/>
              <a:t>pour trouver les entreprises qui recrutent régulièrement des apprentis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F28E65"/>
                </a:solidFill>
              </a:rPr>
              <a:t>Nos conseils </a:t>
            </a:r>
            <a:r>
              <a:rPr lang="fr-FR" sz="1800" dirty="0"/>
              <a:t>pour trouver un employeur sur </a:t>
            </a:r>
            <a:r>
              <a:rPr lang="fr-FR" sz="1800" b="1" dirty="0">
                <a:solidFill>
                  <a:srgbClr val="F28E65"/>
                </a:solidFill>
                <a:hlinkClick r:id="rId3"/>
              </a:rPr>
              <a:t>Parcoursup.fr</a:t>
            </a:r>
            <a:r>
              <a:rPr lang="fr-FR" sz="1800" b="1" dirty="0">
                <a:solidFill>
                  <a:srgbClr val="F28E65"/>
                </a:solidFill>
              </a:rPr>
              <a:t> </a:t>
            </a:r>
          </a:p>
          <a:p>
            <a:pPr algn="just"/>
            <a:endParaRPr lang="fr-FR" sz="1000" dirty="0"/>
          </a:p>
          <a:p>
            <a:pPr algn="just"/>
            <a:r>
              <a:rPr lang="fr-FR" sz="1800" dirty="0"/>
              <a:t>Les CFA et les établissements qui vous intéressent doivent également vous aider, </a:t>
            </a:r>
            <a:r>
              <a:rPr lang="fr-FR" sz="1800" b="1" dirty="0">
                <a:solidFill>
                  <a:srgbClr val="F28E65"/>
                </a:solidFill>
              </a:rPr>
              <a:t>vous pouvez les contacter directement. </a:t>
            </a:r>
          </a:p>
          <a:p>
            <a:endParaRPr lang="fr-FR" sz="135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293867" y="115911"/>
            <a:ext cx="3472469" cy="408623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Les vœux en apprentissage</a:t>
            </a:r>
          </a:p>
        </p:txBody>
      </p:sp>
    </p:spTree>
    <p:extLst>
      <p:ext uri="{BB962C8B-B14F-4D97-AF65-F5344CB8AC3E}">
        <p14:creationId xmlns:p14="http://schemas.microsoft.com/office/powerpoint/2010/main" val="16253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8184" y="4266425"/>
            <a:ext cx="722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Des solutions </a:t>
            </a:r>
            <a:r>
              <a:rPr lang="fr-FR" sz="24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adaptées </a:t>
            </a:r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pour chaque situation 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" y="817578"/>
            <a:ext cx="7577616" cy="33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771550"/>
            <a:ext cx="8424000" cy="447614"/>
          </a:xfrm>
        </p:spPr>
        <p:txBody>
          <a:bodyPr/>
          <a:lstStyle/>
          <a:p>
            <a:pPr algn="just"/>
            <a:r>
              <a:rPr lang="fr-FR" sz="2400" dirty="0">
                <a:latin typeface="Marianne" panose="02000000000000000000" pitchFamily="2" charset="0"/>
              </a:rPr>
              <a:t>Des solutions pour les candidats qui n’ont pas reçu de proposition d’admission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1863" y="1572324"/>
            <a:ext cx="8612626" cy="3435886"/>
          </a:xfrm>
        </p:spPr>
        <p:txBody>
          <a:bodyPr/>
          <a:lstStyle/>
          <a:p>
            <a:pPr lvl="0" algn="just"/>
            <a:r>
              <a:rPr lang="fr-FR" sz="1500" b="1" dirty="0">
                <a:solidFill>
                  <a:srgbClr val="EC130E"/>
                </a:solidFill>
                <a:latin typeface="Marianne" panose="02000000000000000000" pitchFamily="2" charset="0"/>
              </a:rPr>
              <a:t>&gt;</a:t>
            </a:r>
            <a:r>
              <a:rPr lang="fr-FR" sz="1500" b="1" dirty="0">
                <a:latin typeface="Marianne" panose="02000000000000000000" pitchFamily="2" charset="0"/>
              </a:rPr>
              <a:t> Dès le </a:t>
            </a:r>
            <a:r>
              <a:rPr lang="fr-FR" sz="1500" b="1" dirty="0" smtClean="0">
                <a:latin typeface="Marianne" panose="02000000000000000000" pitchFamily="2" charset="0"/>
              </a:rPr>
              <a:t>31 mai 2024 </a:t>
            </a:r>
            <a:r>
              <a:rPr lang="fr-FR" sz="1500" dirty="0">
                <a:latin typeface="Marianne" panose="02000000000000000000" pitchFamily="2" charset="0"/>
              </a:rPr>
              <a:t>: les lycéens qui n'ont fait que des demandes en formations sélectives et qui n’ont reçu que des réponses négatives peuvent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demander</a:t>
            </a:r>
            <a:r>
              <a:rPr lang="fr-FR" sz="1500" dirty="0">
                <a:solidFill>
                  <a:srgbClr val="ED7454"/>
                </a:solidFill>
                <a:latin typeface="Marianne" panose="02000000000000000000" pitchFamily="2" charset="0"/>
              </a:rPr>
              <a:t>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un accompagnement individuel ou collectif au lycée ou dans un CIO</a:t>
            </a:r>
            <a:r>
              <a:rPr lang="fr-FR" sz="1500" dirty="0">
                <a:solidFill>
                  <a:srgbClr val="ED7454"/>
                </a:solidFill>
                <a:latin typeface="Marianne" panose="02000000000000000000" pitchFamily="2" charset="0"/>
              </a:rPr>
              <a:t>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pour définir un nouveau projet d’orientation et préparer la phase complémentaire</a:t>
            </a:r>
          </a:p>
          <a:p>
            <a:pPr lvl="0" algn="just"/>
            <a:endParaRPr lang="fr-FR" sz="800" dirty="0">
              <a:latin typeface="Marianne" panose="02000000000000000000" pitchFamily="2" charset="0"/>
            </a:endParaRPr>
          </a:p>
          <a:p>
            <a:pPr lvl="0" algn="just"/>
            <a:r>
              <a:rPr lang="fr-FR" sz="1500" b="1" dirty="0">
                <a:solidFill>
                  <a:srgbClr val="EC130E"/>
                </a:solidFill>
                <a:latin typeface="Marianne" panose="02000000000000000000" pitchFamily="2" charset="0"/>
              </a:rPr>
              <a:t>&gt;</a:t>
            </a:r>
            <a:r>
              <a:rPr lang="fr-FR" sz="1500" b="1" dirty="0">
                <a:latin typeface="Marianne" panose="02000000000000000000" pitchFamily="2" charset="0"/>
              </a:rPr>
              <a:t> Du </a:t>
            </a:r>
            <a:r>
              <a:rPr lang="fr-FR" sz="1500" b="1" dirty="0" smtClean="0">
                <a:latin typeface="Marianne" panose="02000000000000000000" pitchFamily="2" charset="0"/>
              </a:rPr>
              <a:t>11 </a:t>
            </a:r>
            <a:r>
              <a:rPr lang="fr-FR" sz="1500" b="1" dirty="0">
                <a:latin typeface="Marianne" panose="02000000000000000000" pitchFamily="2" charset="0"/>
              </a:rPr>
              <a:t>juin au </a:t>
            </a:r>
            <a:r>
              <a:rPr lang="fr-FR" sz="1500" b="1" dirty="0" smtClean="0">
                <a:latin typeface="Marianne" panose="02000000000000000000" pitchFamily="2" charset="0"/>
              </a:rPr>
              <a:t>12 </a:t>
            </a:r>
            <a:r>
              <a:rPr lang="fr-FR" sz="1500" b="1" dirty="0">
                <a:latin typeface="Marianne" panose="02000000000000000000" pitchFamily="2" charset="0"/>
              </a:rPr>
              <a:t>septembre </a:t>
            </a:r>
            <a:r>
              <a:rPr lang="fr-FR" sz="1500" b="1" dirty="0" smtClean="0">
                <a:latin typeface="Marianne" panose="02000000000000000000" pitchFamily="2" charset="0"/>
              </a:rPr>
              <a:t>2024 </a:t>
            </a:r>
            <a:r>
              <a:rPr lang="fr-FR" sz="1500" dirty="0">
                <a:latin typeface="Marianne" panose="02000000000000000000" pitchFamily="2" charset="0"/>
              </a:rPr>
              <a:t>: pendant la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phase complémentaire</a:t>
            </a:r>
            <a:r>
              <a:rPr lang="fr-FR" sz="1500" dirty="0">
                <a:latin typeface="Marianne" panose="02000000000000000000" pitchFamily="2" charset="0"/>
              </a:rPr>
              <a:t>, les lycéens peuvent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formuler jusqu’à 10 nouveaux vœux et répondre aux propositions d’admission dans des formations disposant de places disponibles</a:t>
            </a:r>
          </a:p>
          <a:p>
            <a:pPr lvl="0" algn="just"/>
            <a:endParaRPr lang="fr-FR" sz="800" dirty="0">
              <a:latin typeface="Marianne" panose="02000000000000000000" pitchFamily="2" charset="0"/>
            </a:endParaRPr>
          </a:p>
          <a:p>
            <a:pPr lvl="0" algn="just"/>
            <a:r>
              <a:rPr lang="fr-FR" sz="1500" b="1" dirty="0">
                <a:solidFill>
                  <a:srgbClr val="EC130E"/>
                </a:solidFill>
                <a:latin typeface="Marianne" panose="02000000000000000000" pitchFamily="2" charset="0"/>
              </a:rPr>
              <a:t>&gt; </a:t>
            </a:r>
            <a:r>
              <a:rPr lang="fr-FR" sz="1500" b="1" dirty="0">
                <a:latin typeface="Marianne" panose="02000000000000000000" pitchFamily="2" charset="0"/>
              </a:rPr>
              <a:t>A partir du </a:t>
            </a:r>
            <a:r>
              <a:rPr lang="fr-FR" sz="1500" b="1" dirty="0" smtClean="0">
                <a:latin typeface="Marianne" panose="02000000000000000000" pitchFamily="2" charset="0"/>
              </a:rPr>
              <a:t>4 </a:t>
            </a:r>
            <a:r>
              <a:rPr lang="fr-FR" sz="1500" b="1" dirty="0">
                <a:latin typeface="Marianne" panose="02000000000000000000" pitchFamily="2" charset="0"/>
              </a:rPr>
              <a:t>juillet </a:t>
            </a:r>
            <a:r>
              <a:rPr lang="fr-FR" sz="1500" b="1" dirty="0" smtClean="0">
                <a:latin typeface="Marianne" panose="02000000000000000000" pitchFamily="2" charset="0"/>
              </a:rPr>
              <a:t>2024 </a:t>
            </a:r>
            <a:r>
              <a:rPr lang="fr-FR" sz="1500" dirty="0">
                <a:latin typeface="Marianne" panose="02000000000000000000" pitchFamily="2" charset="0"/>
              </a:rPr>
              <a:t>: les candidats n’ayant pas eu de proposition peuvent solliciter depuis leur dossier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l’accompagnement de la Commission d’Accès à l’Enseignement Supérieur</a:t>
            </a:r>
            <a:r>
              <a:rPr lang="fr-FR" sz="1500" dirty="0">
                <a:solidFill>
                  <a:srgbClr val="ED7454"/>
                </a:solidFill>
                <a:latin typeface="Marianne" panose="02000000000000000000" pitchFamily="2" charset="0"/>
              </a:rPr>
              <a:t> </a:t>
            </a:r>
            <a:r>
              <a:rPr lang="fr-FR" sz="1500" b="1" dirty="0">
                <a:solidFill>
                  <a:srgbClr val="ED7454"/>
                </a:solidFill>
                <a:latin typeface="Marianne" panose="02000000000000000000" pitchFamily="2" charset="0"/>
              </a:rPr>
              <a:t>(CAES) </a:t>
            </a:r>
            <a:r>
              <a:rPr lang="fr-FR" sz="1500" dirty="0">
                <a:latin typeface="Marianne" panose="02000000000000000000" pitchFamily="2" charset="0"/>
              </a:rPr>
              <a:t>de leur académie : elle étudie leur dossier et les aide à trouver une formation au plus près de leur projet en fonction des places disponibles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407569" y="96260"/>
            <a:ext cx="5395034" cy="408623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Si on ne reçoit rien, il y a toujours une solution</a:t>
            </a:r>
          </a:p>
        </p:txBody>
      </p:sp>
    </p:spTree>
    <p:extLst>
      <p:ext uri="{BB962C8B-B14F-4D97-AF65-F5344CB8AC3E}">
        <p14:creationId xmlns:p14="http://schemas.microsoft.com/office/powerpoint/2010/main" val="12306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340050" y="4857150"/>
            <a:ext cx="373534" cy="26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050">
                <a:solidFill>
                  <a:prstClr val="white"/>
                </a:solidFill>
                <a:latin typeface="Marianne" panose="02000000000000000000" pitchFamily="2" charset="0"/>
              </a:rPr>
              <a:pPr/>
              <a:t>26</a:t>
            </a:fld>
            <a:endParaRPr lang="fr-FR" sz="1050">
              <a:solidFill>
                <a:prstClr val="white"/>
              </a:solidFill>
              <a:latin typeface="Marianne" panose="02000000000000000000" pitchFamily="2" charset="0"/>
            </a:endParaRPr>
          </a:p>
        </p:txBody>
      </p:sp>
      <p:sp>
        <p:nvSpPr>
          <p:cNvPr id="31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64092" y="855763"/>
            <a:ext cx="8491577" cy="3801962"/>
          </a:xfrm>
        </p:spPr>
        <p:txBody>
          <a:bodyPr/>
          <a:lstStyle/>
          <a:p>
            <a:pPr marL="133350" indent="-133350" defTabSz="342900">
              <a:spcAft>
                <a:spcPts val="9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Quand ? </a:t>
            </a: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Du </a:t>
            </a:r>
            <a:r>
              <a:rPr lang="fr-FR" sz="135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11 </a:t>
            </a:r>
            <a:r>
              <a:rPr lang="fr-FR" sz="1350" b="1" dirty="0">
                <a:solidFill>
                  <a:srgbClr val="000091"/>
                </a:solidFill>
                <a:latin typeface="Marianne" panose="02000000000000000000" pitchFamily="2" charset="0"/>
              </a:rPr>
              <a:t>juin au </a:t>
            </a:r>
            <a:r>
              <a:rPr lang="fr-FR" sz="135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12 </a:t>
            </a:r>
            <a:r>
              <a:rPr lang="fr-FR" sz="1350" b="1" dirty="0">
                <a:solidFill>
                  <a:srgbClr val="000091"/>
                </a:solidFill>
                <a:latin typeface="Marianne" panose="02000000000000000000" pitchFamily="2" charset="0"/>
              </a:rPr>
              <a:t>septembre </a:t>
            </a:r>
            <a:r>
              <a:rPr lang="fr-FR" sz="135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</a:t>
            </a:r>
            <a:endParaRPr lang="fr-FR" sz="1350" b="1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756047" indent="-285750">
              <a:buFont typeface="Wingdings" panose="05000000000000000000" pitchFamily="2" charset="2"/>
              <a:buChar char="Ø"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Une réelle opportunité : en </a:t>
            </a:r>
            <a:r>
              <a:rPr lang="fr-FR" sz="135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2023, plus </a:t>
            </a: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de </a:t>
            </a:r>
            <a:r>
              <a:rPr lang="fr-FR" sz="1350" dirty="0" smtClean="0">
                <a:solidFill>
                  <a:srgbClr val="000091"/>
                </a:solidFill>
                <a:latin typeface="Marianne" panose="02000000000000000000" pitchFamily="2" charset="0"/>
              </a:rPr>
              <a:t>79 </a:t>
            </a: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000 candidats ont reçu une proposition d’admission dans une formation de leur choix.</a:t>
            </a:r>
          </a:p>
          <a:p>
            <a:pPr marL="470297" lvl="2" indent="0" defTabSz="3429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675" b="1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133350" indent="-133350" defTabSz="342900">
              <a:spcAft>
                <a:spcPts val="9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Pour qui ?</a:t>
            </a:r>
            <a:endParaRPr lang="fr-FR" sz="1350" b="1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En priorité les candidats qui n’ont pas reçu de proposition d’admission</a:t>
            </a: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Les autres candidats concernés par la phase complémentaire</a:t>
            </a:r>
          </a:p>
          <a:p>
            <a:pPr marL="470297" lvl="2" indent="0" defTabSz="3429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675" b="1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133350" indent="-133350" defTabSz="342900">
              <a:spcAft>
                <a:spcPts val="9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Comment formuler des vœux ? </a:t>
            </a: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Accès à la phase complémentaire à partir du dossier Parcoursup  </a:t>
            </a: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Une actualisation quotidienne des formations ayant des places disponibles</a:t>
            </a: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b="1" dirty="0">
                <a:solidFill>
                  <a:srgbClr val="000091"/>
                </a:solidFill>
                <a:latin typeface="Marianne" panose="02000000000000000000" pitchFamily="2" charset="0"/>
              </a:rPr>
              <a:t>10 vœux maximum </a:t>
            </a: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pour des formations sélectives ou non sélectives </a:t>
            </a:r>
          </a:p>
          <a:p>
            <a:pPr marL="756047" lvl="2" indent="-285750" defTabSz="342900">
              <a:spcBef>
                <a:spcPts val="0"/>
              </a:spcBef>
              <a:spcAft>
                <a:spcPts val="45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fr-FR" sz="1350" dirty="0" smtClean="0">
                <a:solidFill>
                  <a:srgbClr val="000091"/>
                </a:solidFill>
                <a:latin typeface="Marianne" panose="02000000000000000000" pitchFamily="2" charset="0"/>
              </a:rPr>
              <a:t>Quelques règles </a:t>
            </a: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spécifiques pour la formulation des vœux en phase complémentaire</a:t>
            </a:r>
          </a:p>
          <a:p>
            <a:endParaRPr lang="fr-FR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603965" y="155803"/>
            <a:ext cx="4110421" cy="408623"/>
          </a:xfrm>
          <a:prstGeom prst="round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Focus sur la phase complémentaire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26</a:t>
            </a:fld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340050" y="4857150"/>
            <a:ext cx="373534" cy="26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7B3CB-E3BA-F74C-AB76-86EFC5843CD6}" type="slidenum">
              <a:rPr lang="fr-FR" sz="1050">
                <a:solidFill>
                  <a:prstClr val="white"/>
                </a:solidFill>
                <a:latin typeface="Marianne" panose="02000000000000000000" pitchFamily="2" charset="0"/>
              </a:rPr>
              <a:pPr/>
              <a:t>27</a:t>
            </a:fld>
            <a:endParaRPr lang="fr-FR" sz="1050">
              <a:solidFill>
                <a:prstClr val="white"/>
              </a:solidFill>
              <a:latin typeface="Marianne" panose="02000000000000000000" pitchFamily="2" charset="0"/>
            </a:endParaRPr>
          </a:p>
        </p:txBody>
      </p:sp>
      <p:sp>
        <p:nvSpPr>
          <p:cNvPr id="31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69999" y="970890"/>
            <a:ext cx="8491577" cy="3608794"/>
          </a:xfrm>
        </p:spPr>
        <p:txBody>
          <a:bodyPr/>
          <a:lstStyle/>
          <a:p>
            <a:pPr marL="133350" indent="-133350" algn="just" defTabSz="342900">
              <a:spcAft>
                <a:spcPts val="9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Quelles réponses des formations ?</a:t>
            </a:r>
          </a:p>
          <a:p>
            <a:pPr marL="470297" lvl="2" indent="0" algn="just" defTabSz="342900">
              <a:spcBef>
                <a:spcPts val="0"/>
              </a:spcBef>
              <a:spcAft>
                <a:spcPts val="450"/>
              </a:spcAft>
              <a:buSzTx/>
              <a:buNone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Les formations sélectives  : </a:t>
            </a:r>
            <a:r>
              <a:rPr lang="fr-FR" sz="1200" dirty="0">
                <a:solidFill>
                  <a:srgbClr val="F28E65"/>
                </a:solidFill>
                <a:latin typeface="Marianne" panose="02000000000000000000" pitchFamily="2" charset="0"/>
              </a:rPr>
              <a:t>Oui</a:t>
            </a:r>
            <a:r>
              <a:rPr lang="fr-FR" sz="1350" dirty="0">
                <a:solidFill>
                  <a:srgbClr val="0C5076"/>
                </a:solidFill>
                <a:latin typeface="Marianne" panose="02000000000000000000" pitchFamily="2" charset="0"/>
              </a:rPr>
              <a:t> </a:t>
            </a: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ou</a:t>
            </a:r>
            <a:r>
              <a:rPr lang="fr-FR" sz="1350" dirty="0">
                <a:solidFill>
                  <a:srgbClr val="0C5076"/>
                </a:solidFill>
                <a:latin typeface="Marianne" panose="02000000000000000000" pitchFamily="2" charset="0"/>
              </a:rPr>
              <a:t> </a:t>
            </a:r>
            <a:r>
              <a:rPr lang="fr-FR" sz="1200" dirty="0">
                <a:solidFill>
                  <a:srgbClr val="F28E65"/>
                </a:solidFill>
                <a:latin typeface="Marianne" panose="02000000000000000000" pitchFamily="2" charset="0"/>
              </a:rPr>
              <a:t>Non</a:t>
            </a:r>
            <a:r>
              <a:rPr lang="fr-FR" sz="1350" dirty="0">
                <a:solidFill>
                  <a:srgbClr val="0C5076"/>
                </a:solidFill>
                <a:latin typeface="Marianne" panose="02000000000000000000" pitchFamily="2" charset="0"/>
              </a:rPr>
              <a:t> </a:t>
            </a:r>
          </a:p>
          <a:p>
            <a:pPr marL="470297" algn="just"/>
            <a:r>
              <a:rPr lang="fr-FR" sz="1350" dirty="0">
                <a:latin typeface="Marianne" panose="02000000000000000000" pitchFamily="2" charset="0"/>
              </a:rPr>
              <a:t>Les formations non sélectives : </a:t>
            </a:r>
            <a:r>
              <a:rPr lang="fr-FR" sz="1200" dirty="0">
                <a:solidFill>
                  <a:srgbClr val="F28E65"/>
                </a:solidFill>
                <a:latin typeface="Marianne" panose="02000000000000000000" pitchFamily="2" charset="0"/>
              </a:rPr>
              <a:t>Oui</a:t>
            </a:r>
            <a:r>
              <a:rPr lang="fr-FR" sz="1350" dirty="0">
                <a:latin typeface="Marianne" panose="02000000000000000000" pitchFamily="2" charset="0"/>
              </a:rPr>
              <a:t> ou </a:t>
            </a:r>
            <a:r>
              <a:rPr lang="fr-FR" sz="1200" dirty="0">
                <a:solidFill>
                  <a:srgbClr val="F28E65"/>
                </a:solidFill>
                <a:latin typeface="Marianne" panose="02000000000000000000" pitchFamily="2" charset="0"/>
              </a:rPr>
              <a:t>Oui-Si </a:t>
            </a:r>
          </a:p>
          <a:p>
            <a:pPr marL="470297" lvl="2" indent="0" algn="just" defTabSz="3429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675" b="1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133350" indent="-133350" algn="just" defTabSz="342900">
              <a:spcAft>
                <a:spcPts val="9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Dans quels délais les formations répondent-elles ?</a:t>
            </a:r>
            <a:endParaRPr lang="fr-FR" sz="1350" b="1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470297" lvl="2" indent="0" algn="just" defTabSz="342900">
              <a:spcBef>
                <a:spcPts val="0"/>
              </a:spcBef>
              <a:spcAft>
                <a:spcPts val="450"/>
              </a:spcAft>
              <a:buSzTx/>
              <a:buNone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Délai de réponse de 8 jours maximum </a:t>
            </a:r>
          </a:p>
          <a:p>
            <a:pPr marL="470297" lvl="2" indent="0" algn="just" defTabSz="342900">
              <a:spcBef>
                <a:spcPts val="0"/>
              </a:spcBef>
              <a:spcAft>
                <a:spcPts val="450"/>
              </a:spcAft>
              <a:buSzTx/>
              <a:buNone/>
              <a:defRPr/>
            </a:pPr>
            <a:r>
              <a:rPr lang="fr-FR" sz="1350" dirty="0">
                <a:solidFill>
                  <a:srgbClr val="000091"/>
                </a:solidFill>
                <a:latin typeface="Marianne" panose="02000000000000000000" pitchFamily="2" charset="0"/>
              </a:rPr>
              <a:t>La pause estivale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 : du </a:t>
            </a:r>
            <a:r>
              <a:rPr lang="fr-FR" sz="12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12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juillet </a:t>
            </a:r>
            <a:r>
              <a:rPr lang="fr-FR" sz="12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et 23 </a:t>
            </a:r>
            <a:r>
              <a:rPr lang="fr-FR" sz="1200">
                <a:solidFill>
                  <a:srgbClr val="000091"/>
                </a:solidFill>
                <a:latin typeface="Marianne" panose="02000000000000000000" pitchFamily="2" charset="0"/>
              </a:rPr>
              <a:t>août </a:t>
            </a:r>
            <a:r>
              <a:rPr lang="fr-FR" sz="1200" smtClean="0">
                <a:solidFill>
                  <a:srgbClr val="000091"/>
                </a:solidFill>
                <a:latin typeface="Marianne" panose="02000000000000000000" pitchFamily="2" charset="0"/>
              </a:rPr>
              <a:t>2024</a:t>
            </a:r>
            <a:endParaRPr lang="fr-FR" sz="135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470297" lvl="2" indent="0" algn="just" defTabSz="3429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fr-FR" sz="675" b="1" dirty="0">
              <a:solidFill>
                <a:srgbClr val="3D566E"/>
              </a:solidFill>
              <a:latin typeface="Marianne" panose="02000000000000000000" pitchFamily="2" charset="0"/>
            </a:endParaRPr>
          </a:p>
          <a:p>
            <a:pPr marL="133350" indent="-133350" algn="just" defTabSz="342900">
              <a:spcAft>
                <a:spcPts val="90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Dans quels délais répondre aux propositions d’admission ? </a:t>
            </a:r>
          </a:p>
          <a:p>
            <a:pPr marL="470297" lvl="2" indent="0" algn="just" defTabSz="342900">
              <a:spcBef>
                <a:spcPts val="0"/>
              </a:spcBef>
              <a:spcAft>
                <a:spcPts val="450"/>
              </a:spcAft>
              <a:buSzTx/>
              <a:buNone/>
              <a:defRPr/>
            </a:pPr>
            <a:r>
              <a:rPr lang="fr-FR" sz="1350" b="1" dirty="0">
                <a:solidFill>
                  <a:srgbClr val="000091"/>
                </a:solidFill>
                <a:latin typeface="Marianne" panose="02000000000000000000" pitchFamily="2" charset="0"/>
              </a:rPr>
              <a:t>Une alerte (mail et sms) lorsqu’une proposition arrive  </a:t>
            </a:r>
          </a:p>
          <a:p>
            <a:pPr marL="136922" algn="just"/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→ pour une proposition reçue entre le </a:t>
            </a:r>
            <a:r>
              <a:rPr lang="fr-FR" sz="12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11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juin et le 23 août </a:t>
            </a:r>
            <a:r>
              <a:rPr lang="fr-FR" sz="12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vous avez 2 jours pour répondre </a:t>
            </a:r>
          </a:p>
          <a:p>
            <a:pPr marL="136922" algn="just"/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→ pour une proposition reçue entre le 24 août et le </a:t>
            </a:r>
            <a:r>
              <a:rPr lang="fr-FR" sz="12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12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septembre </a:t>
            </a:r>
            <a:r>
              <a:rPr lang="fr-FR" sz="12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vous avez toute la journée pour répondre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651957" y="181747"/>
            <a:ext cx="4110421" cy="408623"/>
          </a:xfrm>
          <a:prstGeom prst="round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Focus sur la phase complémentaire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27</a:t>
            </a:fld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47592" y="819556"/>
            <a:ext cx="8585394" cy="3889078"/>
          </a:xfrm>
        </p:spPr>
        <p:txBody>
          <a:bodyPr/>
          <a:lstStyle/>
          <a:p>
            <a:pPr defTabSz="342900">
              <a:spcAft>
                <a:spcPts val="900"/>
              </a:spcAft>
              <a:buClr>
                <a:srgbClr val="FF0000"/>
              </a:buClr>
              <a:buSzPct val="100000"/>
              <a:defRPr/>
            </a:pPr>
            <a:r>
              <a:rPr lang="fr-FR" sz="1350" b="1" dirty="0">
                <a:solidFill>
                  <a:srgbClr val="EC130E"/>
                </a:solidFill>
                <a:latin typeface="Marianne" panose="02000000000000000000" pitchFamily="2" charset="0"/>
              </a:rPr>
              <a:t>&gt; </a:t>
            </a: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Quand ? </a:t>
            </a:r>
            <a:endParaRPr lang="fr-FR" sz="1350" b="1" dirty="0">
              <a:solidFill>
                <a:srgbClr val="EC130E"/>
              </a:solidFill>
              <a:latin typeface="Marianne" panose="02000000000000000000" pitchFamily="2" charset="0"/>
            </a:endParaRPr>
          </a:p>
          <a:p>
            <a:pPr algn="just"/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A partir du </a:t>
            </a:r>
            <a:r>
              <a:rPr lang="fr-FR" sz="135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4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juillet </a:t>
            </a:r>
            <a:r>
              <a:rPr lang="fr-FR" sz="135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2024, </a:t>
            </a:r>
            <a:r>
              <a:rPr lang="fr-FR" sz="1350" dirty="0">
                <a:latin typeface="Marianne" panose="02000000000000000000" pitchFamily="2" charset="0"/>
              </a:rPr>
              <a:t>chaque académie active la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commission d’accès à l’enseignement supérieur (CAES)</a:t>
            </a:r>
            <a:r>
              <a:rPr lang="fr-FR" sz="1350" b="1" dirty="0">
                <a:latin typeface="Marianne" panose="02000000000000000000" pitchFamily="2" charset="0"/>
              </a:rPr>
              <a:t> </a:t>
            </a:r>
            <a:r>
              <a:rPr lang="fr-FR" sz="1350" dirty="0">
                <a:latin typeface="Marianne" panose="02000000000000000000" pitchFamily="2" charset="0"/>
              </a:rPr>
              <a:t>présidée par le recteur de région académique. </a:t>
            </a:r>
          </a:p>
          <a:p>
            <a:pPr algn="just"/>
            <a:endParaRPr lang="fr-FR" sz="1350" dirty="0">
              <a:latin typeface="Marianne" panose="02000000000000000000" pitchFamily="2" charset="0"/>
            </a:endParaRPr>
          </a:p>
          <a:p>
            <a:pPr algn="just"/>
            <a:r>
              <a:rPr lang="fr-FR" sz="1350" b="1" dirty="0">
                <a:solidFill>
                  <a:srgbClr val="EC130E"/>
                </a:solidFill>
                <a:latin typeface="Marianne" panose="02000000000000000000" pitchFamily="2" charset="0"/>
              </a:rPr>
              <a:t>&gt; </a:t>
            </a: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Pour qui ? </a:t>
            </a:r>
          </a:p>
          <a:p>
            <a:pPr algn="just"/>
            <a:r>
              <a:rPr lang="fr-FR" sz="1350" dirty="0">
                <a:latin typeface="Marianne" panose="02000000000000000000" pitchFamily="2" charset="0"/>
              </a:rPr>
              <a:t>La CAES a pour objectif </a:t>
            </a:r>
            <a:r>
              <a:rPr lang="fr-FR" sz="1350" b="1" dirty="0">
                <a:latin typeface="Marianne" panose="02000000000000000000" pitchFamily="2" charset="0"/>
              </a:rPr>
              <a:t>d’aider les candidats </a:t>
            </a:r>
            <a:r>
              <a:rPr lang="fr-FR" sz="1350" dirty="0">
                <a:latin typeface="Marianne" panose="02000000000000000000" pitchFamily="2" charset="0"/>
              </a:rPr>
              <a:t>qui ont formulé des vœux en phase principale et en phase complémentaire et n'ont reçu aucune proposition d'admission.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Cette commission étudie leur dossier et leur propose une formation au plus près de leur projet et en fonction des places disponibles. </a:t>
            </a:r>
          </a:p>
          <a:p>
            <a:pPr algn="just"/>
            <a:endParaRPr lang="fr-FR" sz="1350" b="1" dirty="0">
              <a:latin typeface="Marianne" panose="02000000000000000000" pitchFamily="2" charset="0"/>
            </a:endParaRPr>
          </a:p>
          <a:p>
            <a:pPr algn="just"/>
            <a:r>
              <a:rPr lang="fr-FR" sz="1350" b="1" dirty="0">
                <a:solidFill>
                  <a:srgbClr val="EC130E"/>
                </a:solidFill>
                <a:latin typeface="Marianne" panose="02000000000000000000" pitchFamily="2" charset="0"/>
              </a:rPr>
              <a:t>&gt; </a:t>
            </a: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Comment saisir la CAES ? </a:t>
            </a:r>
          </a:p>
          <a:p>
            <a:pPr algn="just"/>
            <a:r>
              <a:rPr lang="fr-FR" sz="1350" dirty="0">
                <a:latin typeface="Marianne" panose="02000000000000000000" pitchFamily="2" charset="0"/>
              </a:rPr>
              <a:t>Les candidats concernés recevront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un message et un sms pour les informer de l’ouverture des CAES et les équipes Parcoursup les contacteront également par téléphone</a:t>
            </a:r>
            <a:r>
              <a:rPr lang="fr-FR" sz="1350" dirty="0">
                <a:latin typeface="Marianne" panose="02000000000000000000" pitchFamily="2" charset="0"/>
              </a:rPr>
              <a:t> pour leur expliquer en quoi consiste le travail des CAES et les inviter à les solliciter. </a:t>
            </a:r>
          </a:p>
          <a:p>
            <a:pPr algn="just"/>
            <a:r>
              <a:rPr lang="fr-FR" sz="1350" dirty="0">
                <a:latin typeface="Marianne" panose="02000000000000000000" pitchFamily="2" charset="0"/>
              </a:rPr>
              <a:t>Les candidats doivent </a:t>
            </a:r>
            <a:r>
              <a:rPr lang="fr-FR" sz="1350" dirty="0" smtClean="0">
                <a:latin typeface="Marianne" panose="02000000000000000000" pitchFamily="2" charset="0"/>
              </a:rPr>
              <a:t>cliquer sur </a:t>
            </a:r>
            <a:r>
              <a:rPr lang="fr-FR" sz="1350" dirty="0">
                <a:latin typeface="Marianne" panose="02000000000000000000" pitchFamily="2" charset="0"/>
              </a:rPr>
              <a:t>le bouton « je sollicite la CAES » dans leur dossier Parcoursup disponible à compter du </a:t>
            </a:r>
            <a:r>
              <a:rPr lang="fr-FR" sz="1350" dirty="0" smtClean="0">
                <a:latin typeface="Marianne" panose="02000000000000000000" pitchFamily="2" charset="0"/>
              </a:rPr>
              <a:t>4 </a:t>
            </a:r>
            <a:r>
              <a:rPr lang="fr-FR" sz="1350" dirty="0">
                <a:latin typeface="Marianne" panose="02000000000000000000" pitchFamily="2" charset="0"/>
              </a:rPr>
              <a:t>juillet </a:t>
            </a:r>
            <a:r>
              <a:rPr lang="fr-FR" sz="1350" dirty="0" smtClean="0">
                <a:latin typeface="Marianne" panose="02000000000000000000" pitchFamily="2" charset="0"/>
              </a:rPr>
              <a:t>2024.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Les propositions d’admission </a:t>
            </a:r>
            <a:r>
              <a:rPr lang="fr-FR" sz="1350" dirty="0">
                <a:latin typeface="Marianne" panose="02000000000000000000" pitchFamily="2" charset="0"/>
              </a:rPr>
              <a:t>formulées aux candidats par la CAES sont faites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directement dans leur dossier. 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86125" y="54771"/>
            <a:ext cx="5546861" cy="646986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Focus sur l’accompagnement personnalisé des candidats sans proposition d’admission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28</a:t>
            </a:fld>
            <a:endParaRPr lang="fr-FR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04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175365" y="1100525"/>
            <a:ext cx="8675557" cy="3553535"/>
          </a:xfrm>
        </p:spPr>
        <p:txBody>
          <a:bodyPr/>
          <a:lstStyle/>
          <a:p>
            <a:pPr algn="just"/>
            <a:r>
              <a:rPr lang="fr-FR" sz="1800" b="1" dirty="0">
                <a:solidFill>
                  <a:srgbClr val="EC130E"/>
                </a:solidFill>
                <a:latin typeface="Marianne" panose="02000000000000000000" pitchFamily="2" charset="0"/>
              </a:rPr>
              <a:t>&gt;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La possibilité de demander le réexamen de votre dossier dès le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30 mai 2024</a:t>
            </a:r>
            <a:endParaRPr lang="fr-FR" sz="18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 algn="just"/>
            <a:r>
              <a:rPr lang="fr-FR" sz="1500" dirty="0">
                <a:latin typeface="Marianne" panose="02000000000000000000" pitchFamily="2" charset="0"/>
              </a:rPr>
              <a:t>Si vous ne trouvez pas de formation compatible avec votre situation ou vos besoins particuliers et que cela justifie une inscription dans un établissement situé dans une zone géographique déterminée</a:t>
            </a:r>
          </a:p>
          <a:p>
            <a:pPr algn="just"/>
            <a:r>
              <a:rPr lang="fr-FR" sz="1500" b="1" dirty="0">
                <a:latin typeface="Marianne" panose="02000000000000000000" pitchFamily="2" charset="0"/>
              </a:rPr>
              <a:t>Demande motivée à faire au recteur via la rubrique « contact » de votre dossier</a:t>
            </a:r>
          </a:p>
          <a:p>
            <a:pPr algn="just"/>
            <a:endParaRPr lang="fr-FR" sz="1200" b="1" dirty="0">
              <a:latin typeface="Marianne" panose="02000000000000000000" pitchFamily="2" charset="0"/>
            </a:endParaRPr>
          </a:p>
          <a:p>
            <a:pPr algn="just"/>
            <a:r>
              <a:rPr lang="fr-FR" sz="1800" b="1" dirty="0">
                <a:solidFill>
                  <a:srgbClr val="EC130E"/>
                </a:solidFill>
                <a:latin typeface="Marianne" panose="02000000000000000000" pitchFamily="2" charset="0"/>
              </a:rPr>
              <a:t>&gt;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Anticiper la rentrée dans l’établissement choisi : la fiche de liaison </a:t>
            </a:r>
          </a:p>
          <a:p>
            <a:pPr algn="just"/>
            <a:r>
              <a:rPr lang="fr-FR" sz="1500" dirty="0">
                <a:latin typeface="Marianne" panose="02000000000000000000" pitchFamily="2" charset="0"/>
              </a:rPr>
              <a:t>La fiche de liaison vous permet d’indiquer à votre futur établissement les aménagements dont vous avez éventuellement bénéficié pendant votre scolarité et vos besoins pour la rentrée. </a:t>
            </a:r>
            <a:endParaRPr lang="fr-FR" sz="1500" dirty="0" smtClean="0">
              <a:latin typeface="Marianne" panose="02000000000000000000" pitchFamily="2" charset="0"/>
            </a:endParaRPr>
          </a:p>
          <a:p>
            <a:pPr algn="just"/>
            <a:endParaRPr lang="fr-FR" sz="1200" dirty="0">
              <a:latin typeface="Marianne" panose="02000000000000000000" pitchFamily="2" charset="0"/>
            </a:endParaRPr>
          </a:p>
          <a:p>
            <a:pPr algn="just"/>
            <a:r>
              <a:rPr lang="fr-FR" sz="15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Rappel important </a:t>
            </a:r>
            <a:r>
              <a:rPr lang="fr-FR" sz="1500" b="1" dirty="0" smtClean="0">
                <a:latin typeface="Marianne" panose="02000000000000000000" pitchFamily="2" charset="0"/>
              </a:rPr>
              <a:t>: une fois que vous avez accepté une formation de manière définitive, vous </a:t>
            </a:r>
            <a:r>
              <a:rPr lang="fr-FR" sz="1500" b="1" dirty="0">
                <a:latin typeface="Marianne" panose="02000000000000000000" pitchFamily="2" charset="0"/>
              </a:rPr>
              <a:t>pouvez demander à la plateforme de transmettre directement la fiche de liaison </a:t>
            </a:r>
            <a:r>
              <a:rPr lang="fr-FR" sz="1500" b="1" dirty="0" smtClean="0">
                <a:latin typeface="Marianne" panose="02000000000000000000" pitchFamily="2" charset="0"/>
              </a:rPr>
              <a:t>au référent </a:t>
            </a:r>
            <a:r>
              <a:rPr lang="fr-FR" sz="1500" b="1" dirty="0">
                <a:latin typeface="Marianne" panose="02000000000000000000" pitchFamily="2" charset="0"/>
              </a:rPr>
              <a:t>handicap de votre futur établissement </a:t>
            </a:r>
          </a:p>
          <a:p>
            <a:pPr lvl="0"/>
            <a:endParaRPr lang="fr-FR" sz="1800" dirty="0">
              <a:latin typeface="Marianne" panose="02000000000000000000" pitchFamily="2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801761" y="187992"/>
            <a:ext cx="6154669" cy="374571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Accompagnement des personnes en situation de handicap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29</a:t>
            </a:fld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06937" y="872317"/>
            <a:ext cx="8544862" cy="3712801"/>
          </a:xfrm>
        </p:spPr>
        <p:txBody>
          <a:bodyPr/>
          <a:lstStyle/>
          <a:p>
            <a:endParaRPr lang="fr-FR" sz="1800" b="1" dirty="0">
              <a:latin typeface="Marianne" panose="02000000000000000000" pitchFamily="2" charset="0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945 500 </a:t>
            </a:r>
            <a:r>
              <a:rPr lang="fr-FR" sz="1800" b="1" dirty="0">
                <a:solidFill>
                  <a:srgbClr val="FF9575"/>
                </a:solidFill>
                <a:latin typeface="Marianne" panose="02000000000000000000" pitchFamily="2" charset="0"/>
              </a:rPr>
              <a:t>candidats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ont confirmé au moins 1 vœu dont : </a:t>
            </a:r>
            <a:r>
              <a:rPr lang="fr-FR" sz="1800" dirty="0" smtClean="0">
                <a:latin typeface="Marianne" panose="02000000000000000000" pitchFamily="2" charset="0"/>
              </a:rPr>
              <a:t>645 </a:t>
            </a:r>
            <a:r>
              <a:rPr lang="fr-FR" sz="1800" dirty="0">
                <a:latin typeface="Marianne" panose="02000000000000000000" pitchFamily="2" charset="0"/>
              </a:rPr>
              <a:t>000 lycéens, </a:t>
            </a:r>
            <a:endParaRPr lang="fr-FR" sz="1800" dirty="0" smtClean="0">
              <a:latin typeface="Marianne" panose="02000000000000000000" pitchFamily="2" charset="0"/>
            </a:endParaRPr>
          </a:p>
          <a:p>
            <a:pPr algn="just"/>
            <a:r>
              <a:rPr lang="fr-FR" sz="1800" dirty="0" smtClean="0">
                <a:latin typeface="Marianne" panose="02000000000000000000" pitchFamily="2" charset="0"/>
              </a:rPr>
              <a:t>169 000 </a:t>
            </a:r>
            <a:r>
              <a:rPr lang="fr-FR" sz="1800" dirty="0">
                <a:latin typeface="Marianne" panose="02000000000000000000" pitchFamily="2" charset="0"/>
              </a:rPr>
              <a:t>étudiants en recherche d’une réorientation, </a:t>
            </a:r>
            <a:r>
              <a:rPr lang="fr-FR" sz="1800" dirty="0" smtClean="0">
                <a:latin typeface="Marianne" panose="02000000000000000000" pitchFamily="2" charset="0"/>
              </a:rPr>
              <a:t>97 </a:t>
            </a:r>
            <a:r>
              <a:rPr lang="fr-FR" sz="1800" dirty="0">
                <a:latin typeface="Marianne" panose="02000000000000000000" pitchFamily="2" charset="0"/>
              </a:rPr>
              <a:t>000 candidats non scolarisés souhaitant reprendre des études, 34 500 candidats (lycéens et étudiants) suivant une scolarité non française à </a:t>
            </a:r>
            <a:r>
              <a:rPr lang="fr-FR" sz="1800" dirty="0" smtClean="0">
                <a:latin typeface="Marianne" panose="02000000000000000000" pitchFamily="2" charset="0"/>
              </a:rPr>
              <a:t>l’étranger </a:t>
            </a:r>
            <a:endParaRPr lang="fr-FR" sz="1800" dirty="0">
              <a:latin typeface="Marianne" panose="02000000000000000000" pitchFamily="2" charset="0"/>
            </a:endParaRPr>
          </a:p>
          <a:p>
            <a:pPr algn="just"/>
            <a:endParaRPr lang="fr-FR" sz="800" dirty="0">
              <a:latin typeface="Marianne" panose="02000000000000000000" pitchFamily="2" charset="0"/>
            </a:endParaRPr>
          </a:p>
          <a:p>
            <a:pPr algn="just">
              <a:spcAft>
                <a:spcPts val="1200"/>
              </a:spcAft>
            </a:pPr>
            <a:r>
              <a:rPr lang="fr-FR" sz="1800" dirty="0">
                <a:latin typeface="Marianne" panose="02000000000000000000" pitchFamily="2" charset="0"/>
              </a:rPr>
              <a:t>   &gt; Ces candidats ont formulé près de 11,8 millions de vœux et sous-vœux  pour des formations sous statut </a:t>
            </a:r>
            <a:r>
              <a:rPr lang="fr-FR" sz="1800" dirty="0" smtClean="0">
                <a:latin typeface="Marianne" panose="02000000000000000000" pitchFamily="2" charset="0"/>
              </a:rPr>
              <a:t>étudiant </a:t>
            </a:r>
            <a:endParaRPr lang="fr-FR" sz="1800" dirty="0">
              <a:latin typeface="Marianne" panose="02000000000000000000" pitchFamily="2" charset="0"/>
            </a:endParaRPr>
          </a:p>
          <a:p>
            <a:pPr algn="just"/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235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 000 candidats ont formulé plus de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1,3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million de vœux pour des formations proposées par la voie de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l’apprentissage  </a:t>
            </a:r>
            <a:endParaRPr lang="fr-FR" sz="18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 algn="just"/>
            <a:r>
              <a:rPr lang="fr-FR" sz="1800" dirty="0">
                <a:latin typeface="Marianne" panose="02000000000000000000" pitchFamily="2" charset="0"/>
              </a:rPr>
              <a:t>   &gt; Des vœux pour ces formations par apprentissage restent possibles jusqu'au </a:t>
            </a:r>
            <a:r>
              <a:rPr lang="fr-FR" sz="1800" dirty="0" smtClean="0">
                <a:latin typeface="Marianne" panose="02000000000000000000" pitchFamily="2" charset="0"/>
              </a:rPr>
              <a:t>10 </a:t>
            </a:r>
            <a:r>
              <a:rPr lang="fr-FR" sz="1800" dirty="0">
                <a:latin typeface="Marianne" panose="02000000000000000000" pitchFamily="2" charset="0"/>
              </a:rPr>
              <a:t>septembre </a:t>
            </a:r>
            <a:r>
              <a:rPr lang="fr-FR" sz="1800" dirty="0" smtClean="0">
                <a:latin typeface="Marianne" panose="02000000000000000000" pitchFamily="2" charset="0"/>
              </a:rPr>
              <a:t>2024</a:t>
            </a:r>
            <a:endParaRPr lang="fr-FR" sz="1800" dirty="0">
              <a:latin typeface="Marianne" panose="02000000000000000000" pitchFamily="2" charset="0"/>
            </a:endParaRPr>
          </a:p>
          <a:p>
            <a:endParaRPr lang="fr-FR" sz="1400" dirty="0">
              <a:latin typeface="Marianne" panose="02000000000000000000" pitchFamily="2" charset="0"/>
            </a:endParaRPr>
          </a:p>
          <a:p>
            <a:pPr marL="2391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400" dirty="0">
              <a:latin typeface="Marianne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8311" y="304604"/>
            <a:ext cx="4814138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Les grandes données de Parcoursup </a:t>
            </a:r>
            <a:r>
              <a:rPr lang="fr-FR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2024</a:t>
            </a:r>
            <a:endParaRPr lang="fr-FR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736" y="4249348"/>
            <a:ext cx="8775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Parcoursup </a:t>
            </a:r>
            <a:r>
              <a:rPr lang="fr-FR" sz="24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: la fin de la phase principale 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02" y="824062"/>
            <a:ext cx="7734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377662" y="782913"/>
            <a:ext cx="8298794" cy="3904347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fr-FR" sz="800" b="1" u="sng" dirty="0">
              <a:latin typeface="Marianne" panose="02000000000000000000" pitchFamily="2" charset="0"/>
            </a:endParaRPr>
          </a:p>
          <a:p>
            <a:pPr algn="just">
              <a:spcAft>
                <a:spcPts val="1200"/>
              </a:spcAft>
            </a:pPr>
            <a:r>
              <a:rPr lang="fr-FR" sz="1400" b="1" u="sng" dirty="0">
                <a:latin typeface="Marianne" panose="02000000000000000000" pitchFamily="2" charset="0"/>
              </a:rPr>
              <a:t>Fin de la phase d’admission principale : le </a:t>
            </a:r>
            <a:r>
              <a:rPr lang="fr-FR" sz="1400" b="1" u="sng" dirty="0" smtClean="0">
                <a:latin typeface="Marianne" panose="02000000000000000000" pitchFamily="2" charset="0"/>
              </a:rPr>
              <a:t>12 </a:t>
            </a:r>
            <a:r>
              <a:rPr lang="fr-FR" sz="1400" b="1" u="sng" dirty="0">
                <a:latin typeface="Marianne" panose="02000000000000000000" pitchFamily="2" charset="0"/>
              </a:rPr>
              <a:t>juillet </a:t>
            </a:r>
            <a:r>
              <a:rPr lang="fr-FR" sz="1400" b="1" u="sng" dirty="0" smtClean="0">
                <a:latin typeface="Marianne" panose="02000000000000000000" pitchFamily="2" charset="0"/>
              </a:rPr>
              <a:t>2024</a:t>
            </a:r>
            <a:endParaRPr lang="fr-FR" sz="1400" b="1" u="sng" dirty="0">
              <a:latin typeface="Marianne" panose="02000000000000000000" pitchFamily="2" charset="0"/>
            </a:endParaRPr>
          </a:p>
          <a:p>
            <a:pPr algn="just"/>
            <a:r>
              <a:rPr lang="fr-FR" sz="1400" b="1" dirty="0">
                <a:latin typeface="Marianne" panose="02000000000000000000" pitchFamily="2" charset="0"/>
              </a:rPr>
              <a:t>Que signifie la fin </a:t>
            </a:r>
            <a:r>
              <a:rPr lang="fr-FR" sz="1400" b="1" dirty="0" smtClean="0">
                <a:latin typeface="Marianne" panose="02000000000000000000" pitchFamily="2" charset="0"/>
              </a:rPr>
              <a:t>de </a:t>
            </a:r>
            <a:r>
              <a:rPr lang="fr-FR" sz="1400" b="1" dirty="0">
                <a:latin typeface="Marianne" panose="02000000000000000000" pitchFamily="2" charset="0"/>
              </a:rPr>
              <a:t>la phase principale ? 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2" charset="0"/>
              </a:rPr>
              <a:t>Les formations sont complètes, les listes d’attente n’évoluent plus. 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200" b="1" dirty="0">
                <a:latin typeface="Marianne" panose="02000000000000000000" pitchFamily="2" charset="0"/>
              </a:rPr>
              <a:t>Le </a:t>
            </a:r>
            <a:r>
              <a:rPr lang="fr-FR" sz="1200" b="1" dirty="0" smtClean="0">
                <a:latin typeface="Marianne" panose="02000000000000000000" pitchFamily="2" charset="0"/>
              </a:rPr>
              <a:t>12 juillet</a:t>
            </a:r>
            <a:r>
              <a:rPr lang="fr-FR" sz="1200" dirty="0" smtClean="0">
                <a:latin typeface="Marianne" panose="02000000000000000000" pitchFamily="2" charset="0"/>
              </a:rPr>
              <a:t>, </a:t>
            </a:r>
            <a:r>
              <a:rPr lang="fr-FR" sz="1200" dirty="0">
                <a:latin typeface="Marianne" panose="02000000000000000000" pitchFamily="2" charset="0"/>
              </a:rPr>
              <a:t>tous les vœux en attente qui auront été conservés et classés par les candidats seront automatiquement archivés dans leur dossier. </a:t>
            </a:r>
          </a:p>
          <a:p>
            <a:pPr algn="just">
              <a:spcAft>
                <a:spcPts val="1200"/>
              </a:spcAft>
            </a:pPr>
            <a:r>
              <a:rPr lang="fr-FR" sz="1200" dirty="0">
                <a:latin typeface="Marianne" panose="02000000000000000000" pitchFamily="2" charset="0"/>
              </a:rPr>
              <a:t>Ainsi, si une place venait à se libérer de manière exceptionnelle pendant l’été (suite au désistement d’un candidat admis), elle sera proposée au 1</a:t>
            </a:r>
            <a:r>
              <a:rPr lang="fr-FR" sz="1200" baseline="30000" dirty="0">
                <a:latin typeface="Marianne" panose="02000000000000000000" pitchFamily="2" charset="0"/>
              </a:rPr>
              <a:t>er</a:t>
            </a:r>
            <a:r>
              <a:rPr lang="fr-FR" sz="1200" dirty="0">
                <a:latin typeface="Marianne" panose="02000000000000000000" pitchFamily="2" charset="0"/>
              </a:rPr>
              <a:t>  candidat sur la liste d’attente. </a:t>
            </a:r>
          </a:p>
          <a:p>
            <a:pPr algn="just">
              <a:spcAft>
                <a:spcPts val="1200"/>
              </a:spcAft>
            </a:pPr>
            <a:endParaRPr lang="fr-FR" sz="1200" dirty="0">
              <a:latin typeface="Marianne" panose="02000000000000000000" pitchFamily="2" charset="0"/>
            </a:endParaRPr>
          </a:p>
          <a:p>
            <a:pPr algn="just">
              <a:spcAft>
                <a:spcPts val="1200"/>
              </a:spcAft>
            </a:pPr>
            <a:endParaRPr lang="fr-FR" sz="1200" dirty="0">
              <a:latin typeface="Marianne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b="1" dirty="0">
              <a:latin typeface="Marianne" panose="02000000000000000000" pitchFamily="2" charset="0"/>
              <a:cs typeface="Tahoma"/>
            </a:endParaRPr>
          </a:p>
          <a:p>
            <a:endParaRPr lang="fr-FR" dirty="0">
              <a:latin typeface="Marianne" panose="02000000000000000000" pitchFamily="2" charset="0"/>
              <a:cs typeface="Tahoma"/>
            </a:endParaRPr>
          </a:p>
          <a:p>
            <a:endParaRPr lang="fr-FR" sz="1400" dirty="0"/>
          </a:p>
          <a:p>
            <a:endParaRPr lang="fr-FR" dirty="0">
              <a:latin typeface="Marianne" panose="02000000000000000000" pitchFamily="2" charset="0"/>
            </a:endParaRP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79631" y="180001"/>
            <a:ext cx="4596825" cy="276999"/>
          </a:xfrm>
          <a:solidFill>
            <a:srgbClr val="34CB6A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800" dirty="0">
                <a:solidFill>
                  <a:schemeClr val="bg1"/>
                </a:solidFill>
                <a:latin typeface="Marianne" panose="02000000000000000000" pitchFamily="2" charset="0"/>
              </a:rPr>
              <a:t>Fin de la phase d’admission principale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7662" y="3011831"/>
            <a:ext cx="8298794" cy="1908215"/>
          </a:xfrm>
          <a:prstGeom prst="rect">
            <a:avLst/>
          </a:prstGeom>
          <a:solidFill>
            <a:srgbClr val="000091"/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endParaRPr lang="fr-FR" dirty="0">
              <a:solidFill>
                <a:srgbClr val="FF9575"/>
              </a:solidFill>
            </a:endParaRPr>
          </a:p>
          <a:p>
            <a:pPr algn="l"/>
            <a:r>
              <a:rPr lang="fr-FR" dirty="0" smtClean="0">
                <a:solidFill>
                  <a:srgbClr val="FF9575"/>
                </a:solidFill>
              </a:rPr>
              <a:t>Le </a:t>
            </a:r>
            <a:r>
              <a:rPr lang="fr-FR" dirty="0">
                <a:solidFill>
                  <a:srgbClr val="FF9575"/>
                </a:solidFill>
              </a:rPr>
              <a:t>répondeur automatique pour partir l’esprit tranquille pendant l’été </a:t>
            </a:r>
            <a:r>
              <a:rPr lang="fr-FR" b="0" dirty="0"/>
              <a:t>:  </a:t>
            </a:r>
          </a:p>
          <a:p>
            <a:pPr algn="l"/>
            <a:endParaRPr lang="fr-FR" sz="1200" b="0" dirty="0">
              <a:latin typeface="Marianne" panose="02000000000000000000" pitchFamily="2" charset="0"/>
            </a:endParaRPr>
          </a:p>
          <a:p>
            <a:pPr algn="just"/>
            <a:r>
              <a:rPr lang="fr-FR" sz="1200" b="0" dirty="0">
                <a:latin typeface="Marianne" panose="02000000000000000000" pitchFamily="2" charset="0"/>
              </a:rPr>
              <a:t>Les candidats </a:t>
            </a:r>
            <a:r>
              <a:rPr lang="fr-FR" sz="1200" b="0" dirty="0" smtClean="0">
                <a:latin typeface="Marianne" panose="02000000000000000000" pitchFamily="2" charset="0"/>
              </a:rPr>
              <a:t>qui ont choisi d’archiver des vœux en attente </a:t>
            </a:r>
            <a:r>
              <a:rPr lang="fr-FR" sz="1200" b="0" dirty="0">
                <a:latin typeface="Marianne" panose="02000000000000000000" pitchFamily="2" charset="0"/>
              </a:rPr>
              <a:t>peuvent recevoir exceptionnellement une proposition d’admission pendant l’été. Ils pourront activer le répondeur </a:t>
            </a:r>
            <a:r>
              <a:rPr lang="fr-FR" sz="1200" b="0" dirty="0" smtClean="0">
                <a:latin typeface="Marianne" panose="02000000000000000000" pitchFamily="2" charset="0"/>
              </a:rPr>
              <a:t>automatique</a:t>
            </a:r>
            <a:r>
              <a:rPr lang="fr-FR" sz="1200" b="0" dirty="0">
                <a:latin typeface="Marianne" panose="02000000000000000000" pitchFamily="2" charset="0"/>
              </a:rPr>
              <a:t> </a:t>
            </a:r>
            <a:r>
              <a:rPr lang="fr-FR" sz="1200" b="0" dirty="0" smtClean="0">
                <a:latin typeface="Marianne" panose="02000000000000000000" pitchFamily="2" charset="0"/>
              </a:rPr>
              <a:t>entre le 15 juillet et 21 août. </a:t>
            </a:r>
            <a:endParaRPr lang="fr-FR" sz="1200" b="0" dirty="0">
              <a:latin typeface="Marianne" panose="02000000000000000000" pitchFamily="2" charset="0"/>
            </a:endParaRPr>
          </a:p>
          <a:p>
            <a:pPr algn="l"/>
            <a:endParaRPr lang="fr-FR" sz="1200" b="0" dirty="0">
              <a:solidFill>
                <a:srgbClr val="FF9575"/>
              </a:solidFill>
              <a:latin typeface="Marianne" panose="02000000000000000000" pitchFamily="2" charset="0"/>
            </a:endParaRPr>
          </a:p>
          <a:p>
            <a:pPr algn="l"/>
            <a:r>
              <a:rPr lang="fr-FR" sz="1200" dirty="0">
                <a:solidFill>
                  <a:srgbClr val="FF9575"/>
                </a:solidFill>
              </a:rPr>
              <a:t>Dès qu’une proposition leur est faite, le répondeur automatique l’accepte à leur place</a:t>
            </a:r>
            <a:r>
              <a:rPr lang="fr-FR" sz="1200" dirty="0" smtClean="0">
                <a:solidFill>
                  <a:srgbClr val="FF9575"/>
                </a:solidFill>
              </a:rPr>
              <a:t>.</a:t>
            </a:r>
          </a:p>
          <a:p>
            <a:pPr algn="l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36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L’inscription administrative dans la formation choisie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520" y="1347615"/>
            <a:ext cx="8424000" cy="3312368"/>
          </a:xfrm>
        </p:spPr>
        <p:txBody>
          <a:bodyPr/>
          <a:lstStyle/>
          <a:p>
            <a:pPr lvl="0" algn="just"/>
            <a:r>
              <a:rPr lang="fr-FR" sz="1600" dirty="0">
                <a:latin typeface="Marianne" panose="02000000000000000000" pitchFamily="2" charset="0"/>
              </a:rPr>
              <a:t>Après </a:t>
            </a: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avoir accepté définitivement la proposition d’admission de son choix et après avoir eu ses résultats au baccalauréat,</a:t>
            </a:r>
            <a:r>
              <a:rPr lang="fr-FR" sz="1600" dirty="0">
                <a:latin typeface="Marianne" panose="02000000000000000000" pitchFamily="2" charset="0"/>
              </a:rPr>
              <a:t> le lycéen procède à son inscription administrative. </a:t>
            </a:r>
            <a:endParaRPr lang="fr-FR" sz="800" dirty="0">
              <a:latin typeface="Marianne" panose="02000000000000000000" pitchFamily="2" charset="0"/>
            </a:endParaRPr>
          </a:p>
          <a:p>
            <a:pPr algn="just"/>
            <a:r>
              <a:rPr lang="fr-FR" sz="1600" dirty="0">
                <a:latin typeface="Marianne" panose="02000000000000000000" pitchFamily="2" charset="0"/>
              </a:rPr>
              <a:t>L’inscription administrative se fait </a:t>
            </a:r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directement auprès de l’établissement choisi </a:t>
            </a:r>
            <a:r>
              <a:rPr lang="fr-FR" sz="1600" dirty="0">
                <a:latin typeface="Marianne" panose="02000000000000000000" pitchFamily="2" charset="0"/>
              </a:rPr>
              <a:t>et pas sur Parcoursup.</a:t>
            </a:r>
          </a:p>
          <a:p>
            <a:pPr lvl="0" algn="just"/>
            <a:endParaRPr lang="fr-FR" sz="800" b="1" dirty="0">
              <a:latin typeface="Marianne" panose="02000000000000000000" pitchFamily="2" charset="0"/>
            </a:endParaRPr>
          </a:p>
          <a:p>
            <a:pPr lvl="0" algn="just"/>
            <a:r>
              <a:rPr lang="fr-FR" sz="1600" b="1" dirty="0">
                <a:solidFill>
                  <a:srgbClr val="F28E65"/>
                </a:solidFill>
                <a:latin typeface="Marianne" panose="02000000000000000000" pitchFamily="2" charset="0"/>
              </a:rPr>
              <a:t>Les modalités d’inscription sont propres à chaque établissement</a:t>
            </a:r>
            <a:r>
              <a:rPr lang="fr-FR" sz="1600" b="1" dirty="0">
                <a:latin typeface="Marianne" panose="02000000000000000000" pitchFamily="2" charset="0"/>
              </a:rPr>
              <a:t> : </a:t>
            </a:r>
          </a:p>
          <a:p>
            <a:pPr marL="285743" indent="-285743" algn="just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Consulter les modalités d’inscription indiquées dans le dossier candidat sur Parcoursup. </a:t>
            </a:r>
          </a:p>
          <a:p>
            <a:pPr marL="285743" indent="-285743" algn="just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600" b="1" u="sng" dirty="0">
                <a:latin typeface="Marianne" panose="02000000000000000000" pitchFamily="2" charset="0"/>
              </a:rPr>
              <a:t>Respecter la date limite indiquée </a:t>
            </a:r>
          </a:p>
          <a:p>
            <a:pPr marL="285743" indent="-285743" algn="just">
              <a:buClr>
                <a:srgbClr val="ED7454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Si le futur étudiant s’inscrit dans une formation en dehors de Parcoursup, il doit </a:t>
            </a:r>
            <a:r>
              <a:rPr lang="fr-FR" sz="1600" b="1" u="sng" dirty="0">
                <a:latin typeface="Marianne" panose="02000000000000000000" pitchFamily="2" charset="0"/>
              </a:rPr>
              <a:t>obligatoirement</a:t>
            </a:r>
            <a:r>
              <a:rPr lang="fr-FR" sz="1600" dirty="0">
                <a:latin typeface="Marianne" panose="02000000000000000000" pitchFamily="2" charset="0"/>
              </a:rPr>
              <a:t>  remettre une attestation de désinscription ou de non inscription sur Parcoursup qu’il télécharge via la plateforme.</a:t>
            </a:r>
          </a:p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651986" y="136193"/>
            <a:ext cx="3114350" cy="408623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Après le </a:t>
            </a:r>
            <a:r>
              <a:rPr lang="fr-FR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8 </a:t>
            </a:r>
            <a:r>
              <a:rPr lang="fr-FR" b="1">
                <a:solidFill>
                  <a:schemeClr val="bg1"/>
                </a:solidFill>
                <a:latin typeface="Marianne" panose="02000000000000000000" pitchFamily="2" charset="0"/>
              </a:rPr>
              <a:t>juillet </a:t>
            </a:r>
            <a:r>
              <a:rPr lang="fr-FR" b="1" smtClean="0">
                <a:solidFill>
                  <a:schemeClr val="bg1"/>
                </a:solidFill>
                <a:latin typeface="Marianne" panose="02000000000000000000" pitchFamily="2" charset="0"/>
              </a:rPr>
              <a:t>2024</a:t>
            </a:r>
            <a:endParaRPr lang="fr-FR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25765" y="4275861"/>
            <a:ext cx="754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Parcoursup </a:t>
            </a:r>
            <a:r>
              <a:rPr lang="fr-FR" sz="24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: nos conseils pour vous aider 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" y="790752"/>
            <a:ext cx="7577616" cy="33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189894" y="934847"/>
            <a:ext cx="8576442" cy="3848653"/>
          </a:xfrm>
        </p:spPr>
        <p:txBody>
          <a:bodyPr/>
          <a:lstStyle/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dirty="0">
                <a:latin typeface="Marianne" panose="02000000000000000000" pitchFamily="2" charset="0"/>
              </a:rPr>
              <a:t>Avant le </a:t>
            </a:r>
            <a:r>
              <a:rPr lang="fr-FR" sz="1400" dirty="0" smtClean="0">
                <a:latin typeface="Marianne" panose="02000000000000000000" pitchFamily="2" charset="0"/>
              </a:rPr>
              <a:t>30 mai 2024, </a:t>
            </a:r>
            <a:r>
              <a:rPr lang="fr-FR" sz="14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assurez-vous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de bien avoir vos identifiants Parcoursup</a:t>
            </a:r>
          </a:p>
          <a:p>
            <a:pPr algn="just" defTabSz="609585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dirty="0">
              <a:latin typeface="Marianne" panose="02000000000000000000" pitchFamily="2" charset="0"/>
            </a:endParaRPr>
          </a:p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Repensez à vos vœux</a:t>
            </a:r>
            <a:r>
              <a:rPr lang="fr-FR" sz="1400" dirty="0">
                <a:latin typeface="Marianne" panose="02000000000000000000" pitchFamily="2" charset="0"/>
              </a:rPr>
              <a:t>, à ceux qui vous intéressent vraiment car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il faudra faire des choix. </a:t>
            </a:r>
            <a:r>
              <a:rPr lang="fr-FR" sz="1400" dirty="0">
                <a:latin typeface="Marianne" panose="02000000000000000000" pitchFamily="2" charset="0"/>
              </a:rPr>
              <a:t>Parcoursup vous permet de changer d’avis au fur et à mesure des propositions reçues. Vous pouvez suivre la situation qui </a:t>
            </a:r>
            <a:r>
              <a:rPr lang="fr-FR" sz="1400" dirty="0">
                <a:solidFill>
                  <a:srgbClr val="000091"/>
                </a:solidFill>
                <a:latin typeface="Marianne" panose="02000000000000000000" pitchFamily="2" charset="0"/>
              </a:rPr>
              <a:t>évolue en fonction </a:t>
            </a:r>
            <a:r>
              <a:rPr lang="fr-FR" sz="1400" dirty="0">
                <a:latin typeface="Marianne" panose="02000000000000000000" pitchFamily="2" charset="0"/>
              </a:rPr>
              <a:t>des places libérées grâce aux indicateurs disponibles pour chaque vœu dans votre dossier. </a:t>
            </a:r>
          </a:p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20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Abordez cette étape avec sérénité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 </a:t>
            </a:r>
            <a:r>
              <a:rPr lang="fr-FR" sz="1400" dirty="0">
                <a:latin typeface="Marianne" panose="02000000000000000000" pitchFamily="2" charset="0"/>
              </a:rPr>
              <a:t>en </a:t>
            </a:r>
            <a:r>
              <a:rPr lang="fr-FR" sz="1400" dirty="0" smtClean="0">
                <a:latin typeface="Marianne" panose="02000000000000000000" pitchFamily="2" charset="0"/>
              </a:rPr>
              <a:t>utilisant le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site d’entrainement </a:t>
            </a:r>
            <a:r>
              <a:rPr lang="fr-FR" sz="1400" dirty="0" smtClean="0">
                <a:latin typeface="Marianne" panose="02000000000000000000" pitchFamily="2" charset="0"/>
              </a:rPr>
              <a:t>et </a:t>
            </a:r>
            <a:r>
              <a:rPr lang="fr-FR" sz="1400" dirty="0">
                <a:latin typeface="Marianne" panose="02000000000000000000" pitchFamily="2" charset="0"/>
              </a:rPr>
              <a:t>de la page </a:t>
            </a:r>
            <a:r>
              <a:rPr lang="fr-FR" sz="1400" dirty="0" smtClean="0">
                <a:latin typeface="Marianne" panose="02000000000000000000" pitchFamily="2" charset="0"/>
              </a:rPr>
              <a:t>« </a:t>
            </a:r>
            <a:r>
              <a:rPr lang="fr-FR" sz="14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Conseils » </a:t>
            </a:r>
            <a:r>
              <a:rPr lang="fr-FR" sz="1400" dirty="0">
                <a:latin typeface="Marianne" panose="02000000000000000000" pitchFamily="2" charset="0"/>
              </a:rPr>
              <a:t>sur </a:t>
            </a:r>
            <a:r>
              <a:rPr lang="fr-FR" sz="1400" dirty="0" smtClean="0">
                <a:latin typeface="Marianne" panose="02000000000000000000" pitchFamily="2" charset="0"/>
              </a:rPr>
              <a:t>Parcoursup.gouv.fr</a:t>
            </a:r>
            <a:endParaRPr lang="fr-FR" sz="1400" dirty="0">
              <a:latin typeface="Marianne" panose="02000000000000000000" pitchFamily="2" charset="0"/>
            </a:endParaRPr>
          </a:p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20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dirty="0">
                <a:latin typeface="Marianne" panose="02000000000000000000" pitchFamily="2" charset="0"/>
              </a:rPr>
              <a:t>Vous n’avez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pas</a:t>
            </a:r>
            <a:r>
              <a:rPr lang="fr-FR" sz="1400" dirty="0"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besoin de vous connecter tous les jours à votre dossier : </a:t>
            </a:r>
            <a:r>
              <a:rPr lang="fr-FR" sz="1400" dirty="0">
                <a:latin typeface="Marianne" panose="02000000000000000000" pitchFamily="2" charset="0"/>
              </a:rPr>
              <a:t>vous êtes </a:t>
            </a:r>
            <a:r>
              <a:rPr lang="fr-FR" sz="1400" dirty="0" smtClean="0">
                <a:latin typeface="Marianne" panose="02000000000000000000" pitchFamily="2" charset="0"/>
              </a:rPr>
              <a:t>alerté </a:t>
            </a:r>
            <a:r>
              <a:rPr lang="fr-FR" sz="1400" dirty="0">
                <a:latin typeface="Marianne" panose="02000000000000000000" pitchFamily="2" charset="0"/>
              </a:rPr>
              <a:t>par sms et mail à chaque fois que vous recevez une proposition d’admission. </a:t>
            </a:r>
          </a:p>
          <a:p>
            <a:pPr algn="just" defTabSz="609585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marL="237061" indent="-237061" algn="just" defTabSz="609585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Soyez attentif aux délais de réponse : </a:t>
            </a:r>
            <a:r>
              <a:rPr lang="fr-FR" sz="1400" dirty="0">
                <a:latin typeface="Marianne" panose="02000000000000000000" pitchFamily="2" charset="0"/>
              </a:rPr>
              <a:t>les candidats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doivent</a:t>
            </a:r>
            <a:r>
              <a:rPr lang="fr-FR" sz="1400" dirty="0"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obligatoirement répondre à chaque proposition d’admission reçue avant la date limite indiquée dans leur dossier. </a:t>
            </a:r>
            <a:r>
              <a:rPr lang="fr-FR" sz="1400" dirty="0">
                <a:latin typeface="Marianne" panose="02000000000000000000" pitchFamily="2" charset="0"/>
              </a:rPr>
              <a:t>En l’absence de réponse, la proposition sera retirée et attribuée, dès le lendemain, au 1</a:t>
            </a:r>
            <a:r>
              <a:rPr lang="fr-FR" sz="1400" baseline="30000" dirty="0">
                <a:latin typeface="Marianne" panose="02000000000000000000" pitchFamily="2" charset="0"/>
              </a:rPr>
              <a:t>er</a:t>
            </a:r>
            <a:r>
              <a:rPr lang="fr-FR" sz="1400" dirty="0">
                <a:latin typeface="Marianne" panose="02000000000000000000" pitchFamily="2" charset="0"/>
              </a:rPr>
              <a:t> candidat en liste d’attente</a:t>
            </a:r>
            <a:endParaRPr lang="fr-FR" sz="1400" b="1" dirty="0">
              <a:solidFill>
                <a:srgbClr val="F28E65"/>
              </a:solidFill>
              <a:latin typeface="Marianne" panose="02000000000000000000" pitchFamily="2" charset="0"/>
              <a:cs typeface="Arial"/>
            </a:endParaRPr>
          </a:p>
          <a:p>
            <a:pPr defTabSz="609585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400" dirty="0">
              <a:latin typeface="Marianne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0602" y="278560"/>
            <a:ext cx="5984432" cy="369332"/>
          </a:xfrm>
          <a:prstGeom prst="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5 conseils pour être prêt pour la phase d’admission</a:t>
            </a:r>
          </a:p>
        </p:txBody>
      </p:sp>
    </p:spTree>
    <p:extLst>
      <p:ext uri="{BB962C8B-B14F-4D97-AF65-F5344CB8AC3E}">
        <p14:creationId xmlns:p14="http://schemas.microsoft.com/office/powerpoint/2010/main" val="31551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16773" y="1385643"/>
            <a:ext cx="3993229" cy="357785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Les infographies </a:t>
            </a:r>
            <a:endParaRPr lang="fr-FR" sz="1350" dirty="0">
              <a:latin typeface="Marianne" panose="02000000000000000000" pitchFamily="2" charset="0"/>
            </a:endParaRPr>
          </a:p>
          <a:p>
            <a:pPr lvl="1" algn="just"/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Les dates clés et les délais de réponse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page conseils sur Parcoursup.fr</a:t>
            </a:r>
          </a:p>
          <a:p>
            <a:pPr lvl="1" algn="just"/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Liste d’attente, comment ça marche ?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page conseils sur Parcoursup.fr</a:t>
            </a:r>
          </a:p>
          <a:p>
            <a:pPr lvl="1" algn="just"/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Liste d’attente et internat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page conseils + dossier </a:t>
            </a:r>
          </a:p>
          <a:p>
            <a:pPr lvl="1" algn="just"/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Les dispositifs pour accompagner les candidats en situation de </a:t>
            </a:r>
            <a:r>
              <a:rPr lang="fr-FR" sz="12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handicap</a:t>
            </a:r>
            <a:endParaRPr lang="fr-FR" sz="1200" b="1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78017" y="1273943"/>
            <a:ext cx="438831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28E65"/>
                </a:solidFill>
                <a:latin typeface="Marianne" panose="02000000000000000000" pitchFamily="2" charset="0"/>
              </a:rPr>
              <a:t>Les vidéos </a:t>
            </a:r>
            <a:endParaRPr lang="fr-FR" sz="135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Parcoursup </a:t>
            </a:r>
            <a:r>
              <a:rPr lang="fr-FR" sz="12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- </a:t>
            </a:r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ce qu’il faut savoir sur la phase d’admission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pages conseils et dossier candidat </a:t>
            </a:r>
          </a:p>
          <a:p>
            <a:pPr algn="just"/>
            <a:endParaRPr lang="fr-FR" sz="12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Liste d’attente : comment ça marche ?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dans le dossier en face des vœux en attente</a:t>
            </a:r>
          </a:p>
          <a:p>
            <a:pPr algn="just"/>
            <a:endParaRPr lang="fr-FR" sz="12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Animation questions/réponses fréquentes sur la phase d’admission 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: valorisée sur les comptes sociaux </a:t>
            </a:r>
          </a:p>
          <a:p>
            <a:pPr algn="just"/>
            <a:endParaRPr lang="fr-FR" sz="12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La réponse Oui-si sur Parcoursup</a:t>
            </a:r>
            <a:r>
              <a:rPr lang="fr-FR" sz="1200" dirty="0">
                <a:solidFill>
                  <a:srgbClr val="000091"/>
                </a:solidFill>
                <a:latin typeface="Marianne" panose="02000000000000000000" pitchFamily="2" charset="0"/>
              </a:rPr>
              <a:t> : dans le dossier candidat en face d’une proposition d’admission </a:t>
            </a: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fr-FR" sz="1200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fr-FR" sz="1200" b="1" dirty="0">
                <a:solidFill>
                  <a:srgbClr val="000091"/>
                </a:solidFill>
                <a:latin typeface="Marianne" panose="02000000000000000000" pitchFamily="2" charset="0"/>
              </a:rPr>
              <a:t>Parcoursup au service des candidats en situation de handicap </a:t>
            </a:r>
            <a:endParaRPr lang="fr-FR" sz="1200" b="1" dirty="0" smtClean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fr-FR" sz="1200" b="1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fr-FR" sz="12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Réponse des formations : le droit à l’information</a:t>
            </a: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fr-FR" sz="1200" b="1" dirty="0" smtClean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fr-FR" sz="1200" b="1" dirty="0">
              <a:solidFill>
                <a:srgbClr val="000091"/>
              </a:solidFill>
              <a:latin typeface="Marianne" panose="02000000000000000000" pitchFamily="2" charset="0"/>
            </a:endParaRPr>
          </a:p>
          <a:p>
            <a:endParaRPr lang="fr-FR" sz="1200" dirty="0">
              <a:solidFill>
                <a:srgbClr val="000091"/>
              </a:solidFill>
              <a:latin typeface="Marianne" panose="0200000000000000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6773" y="926354"/>
            <a:ext cx="86508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000091"/>
                </a:solidFill>
                <a:latin typeface="Marianne" panose="02000000000000000000" pitchFamily="2" charset="0"/>
              </a:rPr>
              <a:t>Nos outils </a:t>
            </a:r>
            <a:r>
              <a:rPr lang="fr-FR" sz="1500" dirty="0">
                <a:solidFill>
                  <a:srgbClr val="000091"/>
                </a:solidFill>
                <a:latin typeface="Marianne" panose="02000000000000000000" pitchFamily="2" charset="0"/>
              </a:rPr>
              <a:t>sur </a:t>
            </a:r>
            <a:r>
              <a:rPr lang="fr-FR" sz="1500" dirty="0" smtClean="0">
                <a:solidFill>
                  <a:srgbClr val="0C5076"/>
                </a:solidFill>
                <a:latin typeface="Marianne" panose="02000000000000000000" pitchFamily="2" charset="0"/>
                <a:hlinkClick r:id="rId3"/>
              </a:rPr>
              <a:t>Parcoursup.gouv.fr </a:t>
            </a:r>
            <a:r>
              <a:rPr lang="fr-FR" sz="1500" dirty="0">
                <a:solidFill>
                  <a:srgbClr val="000091"/>
                </a:solidFill>
                <a:latin typeface="Marianne" panose="02000000000000000000" pitchFamily="2" charset="0"/>
              </a:rPr>
              <a:t>&gt; </a:t>
            </a:r>
            <a:r>
              <a:rPr lang="fr-FR" sz="1500" b="1" dirty="0">
                <a:solidFill>
                  <a:srgbClr val="000091"/>
                </a:solidFill>
                <a:latin typeface="Marianne" panose="02000000000000000000" pitchFamily="2" charset="0"/>
              </a:rPr>
              <a:t>Nos conseils </a:t>
            </a:r>
            <a:r>
              <a:rPr lang="fr-FR" sz="1500" dirty="0">
                <a:solidFill>
                  <a:srgbClr val="000091"/>
                </a:solidFill>
                <a:latin typeface="Marianne" panose="02000000000000000000" pitchFamily="2" charset="0"/>
              </a:rPr>
              <a:t>pour bien aborder la phase d’admission 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858461" y="139626"/>
            <a:ext cx="5876779" cy="391597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sz="1700" b="1" dirty="0">
                <a:solidFill>
                  <a:schemeClr val="bg1"/>
                </a:solidFill>
                <a:latin typeface="Marianne" panose="02000000000000000000" pitchFamily="2" charset="0"/>
              </a:rPr>
              <a:t>Nos outils pour vous informer et vous accompagner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35</a:t>
            </a:fld>
            <a:endParaRPr lang="fr-FR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978695"/>
            <a:ext cx="8424000" cy="3710090"/>
          </a:xfrm>
        </p:spPr>
        <p:txBody>
          <a:bodyPr/>
          <a:lstStyle/>
          <a:p>
            <a:pPr marL="177796" indent="-177796" defTabSz="457189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Les sessions de tchat/</a:t>
            </a:r>
            <a:r>
              <a:rPr lang="fr-FR" sz="1350" b="1" dirty="0" err="1">
                <a:solidFill>
                  <a:srgbClr val="F28E65"/>
                </a:solidFill>
                <a:latin typeface="Marianne" panose="02000000000000000000" pitchFamily="2" charset="0"/>
              </a:rPr>
              <a:t>lives</a:t>
            </a: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 avec </a:t>
            </a:r>
            <a:r>
              <a:rPr lang="fr-FR" sz="1350" dirty="0">
                <a:latin typeface="Marianne" panose="02000000000000000000" pitchFamily="2" charset="0"/>
              </a:rPr>
              <a:t>lycéens, étudiants et parents d’élèves </a:t>
            </a:r>
          </a:p>
          <a:p>
            <a:pPr marL="177796" indent="-177796" defTabSz="457189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Le numéro vert </a:t>
            </a:r>
            <a:r>
              <a:rPr lang="fr-FR" sz="1350" dirty="0">
                <a:solidFill>
                  <a:srgbClr val="3D566E"/>
                </a:solidFill>
                <a:latin typeface="Marianne" panose="02000000000000000000" pitchFamily="2" charset="0"/>
              </a:rPr>
              <a:t>: </a:t>
            </a:r>
            <a:r>
              <a:rPr lang="fr-FR" sz="1350" b="1" dirty="0">
                <a:latin typeface="Marianne" panose="02000000000000000000" pitchFamily="2" charset="0"/>
              </a:rPr>
              <a:t>0 800 400 070 </a:t>
            </a:r>
            <a:r>
              <a:rPr lang="fr-FR" sz="1350" dirty="0">
                <a:latin typeface="Marianne" panose="02000000000000000000" pitchFamily="2" charset="0"/>
              </a:rPr>
              <a:t>(Numéros spécifiques pour l’Outre-mer sur Parcoursup.fr)</a:t>
            </a:r>
          </a:p>
          <a:p>
            <a:pPr marL="251994" lvl="1" indent="0" defTabSz="457189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00000"/>
              <a:buNone/>
            </a:pPr>
            <a:r>
              <a:rPr lang="fr-FR" sz="1350" dirty="0">
                <a:solidFill>
                  <a:srgbClr val="0C5076"/>
                </a:solidFill>
                <a:latin typeface="Marianne" panose="02000000000000000000" pitchFamily="2" charset="0"/>
              </a:rPr>
              <a:t>Ouverture exceptionnelle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jusqu’à 20h le </a:t>
            </a:r>
            <a:r>
              <a:rPr lang="fr-FR" sz="1350" b="1" smtClean="0">
                <a:solidFill>
                  <a:srgbClr val="ED7454"/>
                </a:solidFill>
                <a:latin typeface="Marianne" panose="02000000000000000000" pitchFamily="2" charset="0"/>
              </a:rPr>
              <a:t>31 mai 2024,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le week-end </a:t>
            </a:r>
            <a:r>
              <a:rPr lang="fr-FR" sz="1350" b="1">
                <a:solidFill>
                  <a:srgbClr val="ED7454"/>
                </a:solidFill>
                <a:latin typeface="Marianne" panose="02000000000000000000" pitchFamily="2" charset="0"/>
              </a:rPr>
              <a:t>du </a:t>
            </a:r>
            <a:r>
              <a:rPr lang="fr-FR" sz="1350" b="1" smtClean="0">
                <a:solidFill>
                  <a:srgbClr val="ED7454"/>
                </a:solidFill>
                <a:latin typeface="Marianne" panose="02000000000000000000" pitchFamily="2" charset="0"/>
              </a:rPr>
              <a:t>1</a:t>
            </a:r>
            <a:r>
              <a:rPr lang="fr-FR" sz="1350" b="1" baseline="30000" smtClean="0">
                <a:solidFill>
                  <a:srgbClr val="ED7454"/>
                </a:solidFill>
                <a:latin typeface="Marianne" panose="02000000000000000000" pitchFamily="2" charset="0"/>
              </a:rPr>
              <a:t>er-</a:t>
            </a:r>
            <a:r>
              <a:rPr lang="fr-FR" sz="1350" b="1" smtClean="0">
                <a:solidFill>
                  <a:srgbClr val="ED7454"/>
                </a:solidFill>
                <a:latin typeface="Marianne" panose="02000000000000000000" pitchFamily="2" charset="0"/>
              </a:rPr>
              <a:t>2 juin 2024 de </a:t>
            </a:r>
            <a:r>
              <a:rPr lang="fr-FR" sz="1350" b="1" dirty="0">
                <a:solidFill>
                  <a:srgbClr val="ED7454"/>
                </a:solidFill>
                <a:latin typeface="Marianne" panose="02000000000000000000" pitchFamily="2" charset="0"/>
              </a:rPr>
              <a:t>10 h à 16 h et jusqu’à 20h le </a:t>
            </a:r>
            <a:r>
              <a:rPr lang="fr-FR" sz="1350" b="1">
                <a:solidFill>
                  <a:srgbClr val="ED7454"/>
                </a:solidFill>
                <a:latin typeface="Marianne" panose="02000000000000000000" pitchFamily="2" charset="0"/>
              </a:rPr>
              <a:t>lundi </a:t>
            </a:r>
            <a:r>
              <a:rPr lang="fr-FR" sz="1350" b="1" smtClean="0">
                <a:solidFill>
                  <a:srgbClr val="ED7454"/>
                </a:solidFill>
                <a:latin typeface="Marianne" panose="02000000000000000000" pitchFamily="2" charset="0"/>
              </a:rPr>
              <a:t>3 juin 2024</a:t>
            </a:r>
            <a:endParaRPr lang="fr-FR" sz="135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marL="177796" indent="-177796" defTabSz="457189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50" dirty="0">
                <a:solidFill>
                  <a:srgbClr val="3D566E"/>
                </a:solidFill>
                <a:latin typeface="Marianne" panose="02000000000000000000" pitchFamily="2" charset="0"/>
              </a:rPr>
              <a:t> </a:t>
            </a: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La messagerie contact </a:t>
            </a:r>
            <a:r>
              <a:rPr lang="fr-FR" sz="1350" dirty="0">
                <a:latin typeface="Marianne" panose="02000000000000000000" pitchFamily="2" charset="0"/>
              </a:rPr>
              <a:t>depuis le dossier candidat</a:t>
            </a:r>
          </a:p>
          <a:p>
            <a:pPr marL="177796" indent="-177796" defTabSz="457189"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350" b="1" dirty="0">
                <a:solidFill>
                  <a:srgbClr val="F28E65"/>
                </a:solidFill>
                <a:latin typeface="Marianne" panose="02000000000000000000" pitchFamily="2" charset="0"/>
              </a:rPr>
              <a:t>Les réseaux sociaux </a:t>
            </a:r>
            <a:r>
              <a:rPr lang="fr-FR" sz="1350" dirty="0">
                <a:latin typeface="Marianne" panose="02000000000000000000" pitchFamily="2" charset="0"/>
              </a:rPr>
              <a:t>pour suivre l’actualité de Parcoursup et recevoir des conseils : </a:t>
            </a:r>
          </a:p>
          <a:p>
            <a:pPr defTabSz="457189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	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latin typeface="Marianne" panose="02000000000000000000" pitchFamily="2" charset="0"/>
              </a:rPr>
              <a:pPr/>
              <a:t>36</a:t>
            </a:fld>
            <a:endParaRPr lang="fr-FR">
              <a:latin typeface="Marianne" panose="02000000000000000000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918" y="2833740"/>
            <a:ext cx="4485782" cy="1799705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3549895" y="156444"/>
            <a:ext cx="5341039" cy="408623"/>
          </a:xfrm>
          <a:prstGeom prst="round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Assistance usagers</a:t>
            </a:r>
          </a:p>
        </p:txBody>
      </p:sp>
    </p:spTree>
    <p:extLst>
      <p:ext uri="{BB962C8B-B14F-4D97-AF65-F5344CB8AC3E}">
        <p14:creationId xmlns:p14="http://schemas.microsoft.com/office/powerpoint/2010/main" val="698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94294" y="746238"/>
            <a:ext cx="8544862" cy="3859216"/>
          </a:xfrm>
        </p:spPr>
        <p:txBody>
          <a:bodyPr/>
          <a:lstStyle/>
          <a:p>
            <a:endParaRPr lang="fr-FR" sz="1800" b="1" dirty="0">
              <a:latin typeface="Marianne" panose="02000000000000000000" pitchFamily="2" charset="0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FF0000"/>
                </a:solidFill>
                <a:latin typeface="Marianne" panose="02000000000000000000" pitchFamily="2" charset="0"/>
              </a:rPr>
              <a:t>Rappel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 : ce n’est pas l’algorithme de Parcoursup qui examine les dossiers, ce n’est pas non plus Parcoursup qui choisit votre affectation </a:t>
            </a:r>
          </a:p>
          <a:p>
            <a:pPr algn="ctr"/>
            <a:r>
              <a:rPr lang="fr-FR" sz="1200" dirty="0">
                <a:solidFill>
                  <a:srgbClr val="0000FF"/>
                </a:solidFill>
                <a:latin typeface="Marianne" panose="02000000000000000000" pitchFamily="2" charset="0"/>
                <a:hlinkClick r:id="rId2"/>
              </a:rPr>
              <a:t>Consultez notre vidéo : </a:t>
            </a:r>
            <a:r>
              <a:rPr lang="fr-FR" sz="1200" dirty="0">
                <a:solidFill>
                  <a:srgbClr val="0000FF"/>
                </a:solidFill>
                <a:latin typeface="Marianne" panose="02000000000000000000" pitchFamily="2" charset="0"/>
                <a:hlinkClick r:id="rId3"/>
              </a:rPr>
              <a:t>https://</a:t>
            </a:r>
            <a:r>
              <a:rPr lang="fr-FR" sz="1200" dirty="0" smtClean="0">
                <a:solidFill>
                  <a:srgbClr val="0000FF"/>
                </a:solidFill>
                <a:latin typeface="Marianne" panose="02000000000000000000" pitchFamily="2" charset="0"/>
                <a:hlinkClick r:id="rId3"/>
              </a:rPr>
              <a:t>www.youtube.com/watch?v=5W3U5HbbhEc</a:t>
            </a:r>
            <a:r>
              <a:rPr lang="fr-FR" sz="1200" dirty="0" smtClean="0">
                <a:solidFill>
                  <a:srgbClr val="0000FF"/>
                </a:solidFill>
                <a:latin typeface="Marianne" panose="02000000000000000000" pitchFamily="2" charset="0"/>
              </a:rPr>
              <a:t> </a:t>
            </a:r>
          </a:p>
          <a:p>
            <a:pPr algn="ctr"/>
            <a:endParaRPr lang="fr-FR" sz="800" dirty="0">
              <a:latin typeface="Marianne" panose="02000000000000000000" pitchFamily="2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800" dirty="0">
                <a:latin typeface="Marianne" panose="02000000000000000000" pitchFamily="2" charset="0"/>
              </a:rPr>
              <a:t>Au sein de chaque formation,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une commission d’examen des vœux (CEV) est chargée de définir les critères d’examen des candidatures et d’évaluer les candidatures confirmées puis de les classer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Marianne" panose="02000000000000000000" pitchFamily="2" charset="0"/>
              </a:rPr>
              <a:t>La commission prend en compte les critères qui sont affichés dans la fiche formation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et les précise (pondération des éléments)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0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 algn="just"/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&gt; Retour des classements des formations vers Parcoursup le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21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mai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2024 </a:t>
            </a:r>
            <a:r>
              <a:rPr lang="fr-FR" sz="1800" dirty="0" smtClean="0">
                <a:latin typeface="Marianne" panose="02000000000000000000" pitchFamily="2" charset="0"/>
              </a:rPr>
              <a:t>pour </a:t>
            </a:r>
            <a:r>
              <a:rPr lang="fr-FR" sz="1800" dirty="0">
                <a:latin typeface="Marianne" panose="02000000000000000000" pitchFamily="2" charset="0"/>
              </a:rPr>
              <a:t>vérifications par l’équipe Parcoursup avant publication le 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ianne" panose="02000000000000000000" pitchFamily="2" charset="0"/>
              </a:rPr>
              <a:t>30 mai 2024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" panose="02000000000000000000" pitchFamily="2" charset="0"/>
            </a:endParaRPr>
          </a:p>
          <a:p>
            <a:endParaRPr lang="fr-FR" sz="1400" dirty="0">
              <a:latin typeface="Marianne" panose="02000000000000000000" pitchFamily="2" charset="0"/>
            </a:endParaRPr>
          </a:p>
          <a:p>
            <a:pPr marL="239178" defTabSz="609585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400" dirty="0">
              <a:latin typeface="Marianne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7505" y="304604"/>
            <a:ext cx="4775731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L’examen des dossiers par les formations</a:t>
            </a:r>
          </a:p>
        </p:txBody>
      </p:sp>
    </p:spTree>
    <p:extLst>
      <p:ext uri="{BB962C8B-B14F-4D97-AF65-F5344CB8AC3E}">
        <p14:creationId xmlns:p14="http://schemas.microsoft.com/office/powerpoint/2010/main" val="16932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01641" y="1208600"/>
            <a:ext cx="8674002" cy="1014664"/>
          </a:xfrm>
        </p:spPr>
        <p:txBody>
          <a:bodyPr/>
          <a:lstStyle/>
          <a:p>
            <a:pPr algn="just"/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&gt; Une priorité accordée aux lycéens boursiers </a:t>
            </a:r>
            <a:r>
              <a:rPr lang="fr-FR" sz="1400" dirty="0">
                <a:latin typeface="Marianne" panose="02000000000000000000" pitchFamily="2" charset="0"/>
              </a:rPr>
              <a:t>dans chaque formation, y compris les plus sélectives (des taux minimum définis par les recteurs et affichés sur Parcoursup)</a:t>
            </a:r>
          </a:p>
          <a:p>
            <a:r>
              <a:rPr lang="fr-FR" sz="1400" dirty="0">
                <a:latin typeface="Marianne" panose="02000000000000000000" pitchFamily="2" charset="0"/>
              </a:rPr>
              <a:t>&gt; Une 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aide financière de 500 € aux lycéens boursiers </a:t>
            </a:r>
            <a:r>
              <a:rPr lang="fr-FR" sz="1400" dirty="0">
                <a:latin typeface="Marianne" panose="02000000000000000000" pitchFamily="2" charset="0"/>
              </a:rPr>
              <a:t>qui s’inscrivent dans une formation située en dehors de leur académie de résidence 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01641" y="911643"/>
            <a:ext cx="6511911" cy="593913"/>
          </a:xfrm>
        </p:spPr>
        <p:txBody>
          <a:bodyPr/>
          <a:lstStyle/>
          <a:p>
            <a:r>
              <a:rPr lang="fr-FR" sz="1600" dirty="0">
                <a:latin typeface="Marianne" panose="02000000000000000000" pitchFamily="2" charset="0"/>
              </a:rPr>
              <a:t>Un appui aux lycéens boursiers 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gray">
          <a:xfrm>
            <a:off x="193134" y="2328916"/>
            <a:ext cx="7988202" cy="3858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C507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600" dirty="0">
                <a:solidFill>
                  <a:schemeClr val="tx2"/>
                </a:solidFill>
                <a:latin typeface="Marianne" panose="02000000000000000000" pitchFamily="2" charset="0"/>
              </a:rPr>
              <a:t>Une prise en compte possible de la participation aux cordées de la réussite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gray">
          <a:xfrm>
            <a:off x="201641" y="2740776"/>
            <a:ext cx="8341207" cy="1077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rgbClr val="0C5076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&gt; L’information sur la </a:t>
            </a:r>
            <a:r>
              <a:rPr lang="fr-FR" sz="1400" b="1" dirty="0">
                <a:solidFill>
                  <a:srgbClr val="F28E65"/>
                </a:solidFill>
                <a:latin typeface="Marianne" panose="02000000000000000000" pitchFamily="2" charset="0"/>
              </a:rPr>
              <a:t>participation aux cordées de la réussite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est remontée par les proviseurs et le</a:t>
            </a:r>
            <a:r>
              <a:rPr lang="fr-FR" sz="1400" dirty="0"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lycéen décide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s’il souhaite que cette information soit donnée aux formations du sup’ </a:t>
            </a:r>
          </a:p>
          <a:p>
            <a:pPr algn="just"/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&gt; Les formations du sup’ peuvent intégrer ce critère dans leur examen des vœux : </a:t>
            </a:r>
            <a:r>
              <a:rPr lang="fr-FR" sz="14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près de 40 % </a:t>
            </a:r>
            <a:r>
              <a:rPr lang="fr-FR" sz="1400" b="1" dirty="0">
                <a:solidFill>
                  <a:srgbClr val="ED7454"/>
                </a:solidFill>
                <a:latin typeface="Marianne" panose="02000000000000000000" pitchFamily="2" charset="0"/>
              </a:rPr>
              <a:t>ont fait ce choix pour </a:t>
            </a:r>
            <a:r>
              <a:rPr lang="fr-FR" sz="1400" b="1" dirty="0" smtClean="0">
                <a:solidFill>
                  <a:srgbClr val="ED7454"/>
                </a:solidFill>
                <a:latin typeface="Marianne" panose="02000000000000000000" pitchFamily="2" charset="0"/>
              </a:rPr>
              <a:t>2024</a:t>
            </a:r>
            <a:endParaRPr lang="fr-FR" sz="1400" b="1" dirty="0">
              <a:solidFill>
                <a:srgbClr val="ED7454"/>
              </a:solidFill>
              <a:latin typeface="Marianne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gray">
          <a:xfrm>
            <a:off x="189068" y="3889273"/>
            <a:ext cx="8353780" cy="6091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C507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600" dirty="0">
                <a:solidFill>
                  <a:schemeClr val="tx2"/>
                </a:solidFill>
                <a:latin typeface="Marianne" panose="02000000000000000000" pitchFamily="2" charset="0"/>
              </a:rPr>
              <a:t>Des places priorisées pour les lycéens professionnels et technologiques dans les formations professionnalisantes (</a:t>
            </a:r>
            <a:r>
              <a:rPr lang="fr-FR" sz="1600" dirty="0" smtClean="0">
                <a:solidFill>
                  <a:srgbClr val="F28E65"/>
                </a:solidFill>
                <a:latin typeface="Marianne" panose="02000000000000000000" pitchFamily="2" charset="0"/>
                <a:ea typeface="+mn-ea"/>
                <a:cs typeface="+mn-cs"/>
              </a:rPr>
              <a:t>BTS et BUT</a:t>
            </a:r>
            <a:r>
              <a:rPr lang="fr-FR" sz="1600" dirty="0">
                <a:solidFill>
                  <a:schemeClr val="tx2"/>
                </a:solidFill>
                <a:latin typeface="Marianne" panose="02000000000000000000" pitchFamily="2" charset="0"/>
              </a:rPr>
              <a:t>) dans lesquelles ils réussissent le mieux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9849" y="228864"/>
            <a:ext cx="5686173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Des dispositifs pour l’égalité d’accès au supérieur</a:t>
            </a:r>
          </a:p>
        </p:txBody>
      </p:sp>
    </p:spTree>
    <p:extLst>
      <p:ext uri="{BB962C8B-B14F-4D97-AF65-F5344CB8AC3E}">
        <p14:creationId xmlns:p14="http://schemas.microsoft.com/office/powerpoint/2010/main" val="18569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" y="763719"/>
            <a:ext cx="7577616" cy="330240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67512" y="4193981"/>
            <a:ext cx="847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91"/>
                </a:solidFill>
                <a:latin typeface="Marianne" panose="02000000000000000000" pitchFamily="2" charset="0"/>
              </a:rPr>
              <a:t>Parcoursup</a:t>
            </a:r>
            <a:r>
              <a:rPr lang="fr-FR" sz="2000" b="1" dirty="0">
                <a:solidFill>
                  <a:srgbClr val="000091"/>
                </a:solidFill>
                <a:latin typeface="Marianne" panose="02000000000000000000" pitchFamily="2" charset="0"/>
              </a:rPr>
              <a:t> </a:t>
            </a:r>
            <a:r>
              <a:rPr lang="fr-FR" sz="2000" b="1" dirty="0" smtClean="0">
                <a:solidFill>
                  <a:srgbClr val="000091"/>
                </a:solidFill>
                <a:latin typeface="Marianne" panose="02000000000000000000" pitchFamily="2" charset="0"/>
              </a:rPr>
              <a:t>2024 </a:t>
            </a:r>
            <a:r>
              <a:rPr lang="fr-FR" sz="2000" b="1" dirty="0">
                <a:solidFill>
                  <a:srgbClr val="000091"/>
                </a:solidFill>
                <a:latin typeface="Marianne" panose="02000000000000000000" pitchFamily="2" charset="0"/>
              </a:rPr>
              <a:t>: ce qu’il faut savoir sur la phase d’admission 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596336" y="4783500"/>
            <a:ext cx="117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1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358211" y="957490"/>
            <a:ext cx="8208914" cy="365108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&gt; Une phase d’admission principale plus rapide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: </a:t>
            </a:r>
            <a:endParaRPr lang="fr-FR" sz="18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 algn="ctr"/>
            <a:r>
              <a:rPr lang="fr-FR" sz="1800" b="1" dirty="0">
                <a:latin typeface="Marianne" panose="02000000000000000000" pitchFamily="2" charset="0"/>
                <a:ea typeface="+mj-ea"/>
                <a:cs typeface="+mj-cs"/>
              </a:rPr>
              <a:t>Du </a:t>
            </a:r>
            <a:r>
              <a:rPr lang="fr-FR" sz="1800" b="1" dirty="0" smtClean="0">
                <a:latin typeface="Marianne" panose="02000000000000000000" pitchFamily="2" charset="0"/>
                <a:ea typeface="+mj-ea"/>
                <a:cs typeface="+mj-cs"/>
              </a:rPr>
              <a:t>30 mai au 12 </a:t>
            </a:r>
            <a:r>
              <a:rPr lang="fr-FR" sz="1800" b="1" dirty="0">
                <a:latin typeface="Marianne" panose="02000000000000000000" pitchFamily="2" charset="0"/>
                <a:ea typeface="+mj-ea"/>
                <a:cs typeface="+mj-cs"/>
              </a:rPr>
              <a:t>juillet </a:t>
            </a:r>
            <a:r>
              <a:rPr lang="fr-FR" sz="1800" b="1" dirty="0" smtClean="0">
                <a:latin typeface="Marianne" panose="02000000000000000000" pitchFamily="2" charset="0"/>
                <a:ea typeface="+mj-ea"/>
                <a:cs typeface="+mj-cs"/>
              </a:rPr>
              <a:t>2024</a:t>
            </a:r>
            <a:endParaRPr lang="fr-FR" sz="1800" b="1" dirty="0">
              <a:latin typeface="Marianne" panose="02000000000000000000" pitchFamily="2" charset="0"/>
              <a:ea typeface="+mj-ea"/>
              <a:cs typeface="+mj-cs"/>
            </a:endParaRPr>
          </a:p>
          <a:p>
            <a:pPr algn="just">
              <a:spcBef>
                <a:spcPts val="600"/>
              </a:spcBef>
            </a:pPr>
            <a:r>
              <a:rPr lang="fr-FR" sz="1600" b="1" u="sng" dirty="0">
                <a:latin typeface="Marianne" panose="02000000000000000000" pitchFamily="2" charset="0"/>
                <a:ea typeface="+mj-ea"/>
                <a:cs typeface="+mj-cs"/>
              </a:rPr>
              <a:t>Objectif</a:t>
            </a:r>
            <a:r>
              <a:rPr lang="fr-FR" sz="1600" dirty="0">
                <a:latin typeface="Marianne" panose="02000000000000000000" pitchFamily="2" charset="0"/>
                <a:ea typeface="+mj-ea"/>
                <a:cs typeface="+mj-cs"/>
              </a:rPr>
              <a:t> : permettre plus de propositions en début de procédure pour réduire le sentiment d’attente des candidats ; laisser plus de temps pour préparer la rentrée (inscriptions, recherches de logement, etc...) </a:t>
            </a:r>
          </a:p>
          <a:p>
            <a:pPr>
              <a:spcBef>
                <a:spcPts val="600"/>
              </a:spcBef>
            </a:pP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Des délais de réponse suspendus entre le 16 juin et le 23 juin 2024</a:t>
            </a:r>
            <a:endParaRPr lang="fr-FR" sz="18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&gt; La hiérarchisation </a:t>
            </a:r>
            <a:r>
              <a:rPr lang="fr-FR" sz="1800" b="1" dirty="0">
                <a:solidFill>
                  <a:srgbClr val="F28E65"/>
                </a:solidFill>
                <a:latin typeface="Marianne" panose="02000000000000000000" pitchFamily="2" charset="0"/>
              </a:rPr>
              <a:t>des vœux restant en attente </a:t>
            </a:r>
            <a:r>
              <a:rPr lang="fr-FR" sz="1800" b="1" dirty="0" smtClean="0">
                <a:solidFill>
                  <a:srgbClr val="F28E65"/>
                </a:solidFill>
                <a:latin typeface="Marianne" panose="02000000000000000000" pitchFamily="2" charset="0"/>
              </a:rPr>
              <a:t>:</a:t>
            </a:r>
            <a:endParaRPr lang="fr-FR" sz="1800" b="1" dirty="0">
              <a:solidFill>
                <a:srgbClr val="F28E65"/>
              </a:solidFill>
              <a:latin typeface="Marianne" panose="02000000000000000000" pitchFamily="2" charset="0"/>
            </a:endParaRPr>
          </a:p>
          <a:p>
            <a:pPr algn="ctr"/>
            <a:r>
              <a:rPr lang="fr-FR" sz="1800" b="1" dirty="0">
                <a:latin typeface="Marianne" panose="02000000000000000000" pitchFamily="2" charset="0"/>
              </a:rPr>
              <a:t>Du </a:t>
            </a:r>
            <a:r>
              <a:rPr lang="fr-FR" sz="1800" b="1" dirty="0" smtClean="0">
                <a:latin typeface="Marianne" panose="02000000000000000000" pitchFamily="2" charset="0"/>
              </a:rPr>
              <a:t>1</a:t>
            </a:r>
            <a:r>
              <a:rPr lang="fr-FR" sz="1800" b="1" baseline="30000" dirty="0" smtClean="0">
                <a:latin typeface="Marianne" panose="02000000000000000000" pitchFamily="2" charset="0"/>
              </a:rPr>
              <a:t>er</a:t>
            </a:r>
            <a:r>
              <a:rPr lang="fr-FR" sz="1800" b="1" dirty="0" smtClean="0">
                <a:latin typeface="Marianne" panose="02000000000000000000" pitchFamily="2" charset="0"/>
              </a:rPr>
              <a:t> au </a:t>
            </a:r>
            <a:r>
              <a:rPr lang="fr-FR" sz="1800" b="1" dirty="0">
                <a:latin typeface="Marianne" panose="02000000000000000000" pitchFamily="2" charset="0"/>
              </a:rPr>
              <a:t>3 juillet </a:t>
            </a:r>
            <a:r>
              <a:rPr lang="fr-FR" sz="1800" b="1" dirty="0" smtClean="0">
                <a:latin typeface="Marianne" panose="02000000000000000000" pitchFamily="2" charset="0"/>
              </a:rPr>
              <a:t>2024</a:t>
            </a:r>
            <a:endParaRPr lang="fr-FR" sz="1800" b="1" dirty="0">
              <a:latin typeface="Marianne" panose="02000000000000000000" pitchFamily="2" charset="0"/>
            </a:endParaRPr>
          </a:p>
          <a:p>
            <a:pPr algn="just"/>
            <a:r>
              <a:rPr lang="fr-FR" sz="1600" b="1" u="sng" dirty="0">
                <a:latin typeface="Marianne" panose="02000000000000000000" pitchFamily="2" charset="0"/>
              </a:rPr>
              <a:t>Objectif</a:t>
            </a:r>
            <a:r>
              <a:rPr lang="fr-FR" sz="1600" dirty="0">
                <a:latin typeface="Marianne" panose="02000000000000000000" pitchFamily="2" charset="0"/>
              </a:rPr>
              <a:t> : au moment où les formations sont toutes à peu près remplies, accélérer le processus final de choix et mieux accompagner les lycéens dans l’expression de leurs préférences</a:t>
            </a:r>
            <a:endParaRPr lang="fr-FR" sz="1600" dirty="0">
              <a:latin typeface="Marianne" panose="02000000000000000000" pitchFamily="2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8889" y="225091"/>
            <a:ext cx="5890988" cy="369332"/>
          </a:xfrm>
          <a:prstGeom prst="rect">
            <a:avLst/>
          </a:prstGeom>
          <a:solidFill>
            <a:srgbClr val="34CB6A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2024 </a:t>
            </a:r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: </a:t>
            </a:r>
            <a:r>
              <a:rPr lang="fr-FR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une procédure adaptée au calendrier du Bac</a:t>
            </a:r>
            <a:endParaRPr lang="fr-FR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274976" y="228864"/>
            <a:ext cx="5775940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Les dates clés de la phase d’admission principale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21" y="961292"/>
            <a:ext cx="7834853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497005" y="228864"/>
            <a:ext cx="5331909" cy="369332"/>
          </a:xfrm>
          <a:prstGeom prst="rect">
            <a:avLst/>
          </a:prstGeom>
          <a:solidFill>
            <a:srgbClr val="34CB6A"/>
          </a:solidFill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Un site d’entrainement à la phase d’admission</a:t>
            </a:r>
            <a:endParaRPr lang="fr-FR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64" y="1068631"/>
            <a:ext cx="5229225" cy="3076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00381" y="1490662"/>
            <a:ext cx="26659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  <a:ea typeface="+mj-ea"/>
                <a:cs typeface="+mj-cs"/>
              </a:rPr>
              <a:t>&gt;Se préparer sereinement 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ea typeface="+mj-ea"/>
              <a:cs typeface="+mj-cs"/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  <a:ea typeface="+mj-ea"/>
                <a:cs typeface="+mj-cs"/>
              </a:rPr>
              <a:t>&gt;Limiter le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  <a:ea typeface="+mj-ea"/>
                <a:cs typeface="+mj-cs"/>
              </a:rPr>
              <a:t>stress 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ea typeface="+mj-ea"/>
              <a:cs typeface="+mj-cs"/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  <a:ea typeface="+mj-ea"/>
                <a:cs typeface="+mj-cs"/>
              </a:rPr>
              <a:t>&gt;Accessible depuis parcoursup.gouv.fr</a:t>
            </a:r>
            <a:endParaRPr lang="fr-FR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9575959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10767</TotalTime>
  <Words>3695</Words>
  <Application>Microsoft Office PowerPoint</Application>
  <PresentationFormat>Affichage à l'écran (16:9)</PresentationFormat>
  <Paragraphs>336</Paragraphs>
  <Slides>36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6" baseType="lpstr">
      <vt:lpstr>Arial</vt:lpstr>
      <vt:lpstr>Arial-ItalicMT</vt:lpstr>
      <vt:lpstr>Calibri</vt:lpstr>
      <vt:lpstr>Lucida Grande</vt:lpstr>
      <vt:lpstr>Marianne</vt:lpstr>
      <vt:lpstr>Symbol</vt:lpstr>
      <vt:lpstr>Tahoma</vt:lpstr>
      <vt:lpstr>Times New Roman</vt:lpstr>
      <vt:lpstr>Wingdings</vt:lpstr>
      <vt:lpstr>OPÉRATEURS</vt:lpstr>
      <vt:lpstr>w</vt:lpstr>
      <vt:lpstr> Retour sur l’examen des vœux par les formations</vt:lpstr>
      <vt:lpstr>Présentation PowerPoint</vt:lpstr>
      <vt:lpstr>Présentation PowerPoint</vt:lpstr>
      <vt:lpstr>Un appui aux lycéens boursiers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visualisation des indicateurs du classement   </vt:lpstr>
      <vt:lpstr>A partir du 1er juillet 2024 : classer ses vœux en attente de la phase principale par ordre de préférence </vt:lpstr>
      <vt:lpstr>Comment classer ses vœux en attente de la phase principale ? </vt:lpstr>
      <vt:lpstr>Présentation PowerPoint</vt:lpstr>
      <vt:lpstr>Présentation PowerPoint</vt:lpstr>
      <vt:lpstr>Des solutions pour les candidats qui n’ont pas reçu de proposition d’admission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L’inscription administrative dans la formation choisie 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Microsoft Office User</dc:creator>
  <cp:lastModifiedBy>HOUDA SAID</cp:lastModifiedBy>
  <cp:revision>452</cp:revision>
  <cp:lastPrinted>2024-05-23T13:36:05Z</cp:lastPrinted>
  <dcterms:created xsi:type="dcterms:W3CDTF">2020-10-27T08:44:50Z</dcterms:created>
  <dcterms:modified xsi:type="dcterms:W3CDTF">2024-05-24T07:06:26Z</dcterms:modified>
</cp:coreProperties>
</file>