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Lst>
  <p:notesMasterIdLst>
    <p:notesMasterId r:id="rId42"/>
  </p:notesMasterIdLst>
  <p:handoutMasterIdLst>
    <p:handoutMasterId r:id="rId43"/>
  </p:handoutMasterIdLst>
  <p:sldIdLst>
    <p:sldId id="436" r:id="rId2"/>
    <p:sldId id="453" r:id="rId3"/>
    <p:sldId id="388" r:id="rId4"/>
    <p:sldId id="360" r:id="rId5"/>
    <p:sldId id="468" r:id="rId6"/>
    <p:sldId id="472" r:id="rId7"/>
    <p:sldId id="469" r:id="rId8"/>
    <p:sldId id="470" r:id="rId9"/>
    <p:sldId id="471" r:id="rId10"/>
    <p:sldId id="473" r:id="rId11"/>
    <p:sldId id="415" r:id="rId12"/>
    <p:sldId id="372" r:id="rId13"/>
    <p:sldId id="431" r:id="rId14"/>
    <p:sldId id="474" r:id="rId15"/>
    <p:sldId id="337" r:id="rId16"/>
    <p:sldId id="338" r:id="rId17"/>
    <p:sldId id="339" r:id="rId18"/>
    <p:sldId id="341" r:id="rId19"/>
    <p:sldId id="365" r:id="rId20"/>
    <p:sldId id="476" r:id="rId21"/>
    <p:sldId id="477" r:id="rId22"/>
    <p:sldId id="366" r:id="rId23"/>
    <p:sldId id="446" r:id="rId24"/>
    <p:sldId id="343" r:id="rId25"/>
    <p:sldId id="478" r:id="rId26"/>
    <p:sldId id="373" r:id="rId27"/>
    <p:sldId id="425" r:id="rId28"/>
    <p:sldId id="369" r:id="rId29"/>
    <p:sldId id="390" r:id="rId30"/>
    <p:sldId id="459" r:id="rId31"/>
    <p:sldId id="395" r:id="rId32"/>
    <p:sldId id="374" r:id="rId33"/>
    <p:sldId id="460" r:id="rId34"/>
    <p:sldId id="447" r:id="rId35"/>
    <p:sldId id="370" r:id="rId36"/>
    <p:sldId id="419" r:id="rId37"/>
    <p:sldId id="406" r:id="rId38"/>
    <p:sldId id="449" r:id="rId39"/>
    <p:sldId id="350" r:id="rId40"/>
    <p:sldId id="466" r:id="rId41"/>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PARCOURSUP" id="{0B896E98-F45E-4768-8620-EDDF394BE181}">
          <p14:sldIdLst>
            <p14:sldId id="436"/>
            <p14:sldId id="453"/>
            <p14:sldId id="388"/>
            <p14:sldId id="360"/>
            <p14:sldId id="468"/>
            <p14:sldId id="472"/>
            <p14:sldId id="469"/>
            <p14:sldId id="470"/>
            <p14:sldId id="471"/>
            <p14:sldId id="473"/>
            <p14:sldId id="415"/>
            <p14:sldId id="372"/>
            <p14:sldId id="431"/>
            <p14:sldId id="474"/>
            <p14:sldId id="337"/>
            <p14:sldId id="338"/>
            <p14:sldId id="339"/>
            <p14:sldId id="341"/>
            <p14:sldId id="365"/>
            <p14:sldId id="476"/>
            <p14:sldId id="477"/>
            <p14:sldId id="366"/>
            <p14:sldId id="446"/>
            <p14:sldId id="343"/>
            <p14:sldId id="478"/>
            <p14:sldId id="373"/>
            <p14:sldId id="425"/>
            <p14:sldId id="369"/>
            <p14:sldId id="390"/>
            <p14:sldId id="459"/>
            <p14:sldId id="395"/>
            <p14:sldId id="374"/>
            <p14:sldId id="460"/>
            <p14:sldId id="447"/>
            <p14:sldId id="370"/>
            <p14:sldId id="419"/>
            <p14:sldId id="406"/>
            <p14:sldId id="449"/>
            <p14:sldId id="350"/>
            <p14:sldId id="466"/>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VALERIE KLEIN" initials="VK" lastIdx="1" clrIdx="6">
    <p:extLst>
      <p:ext uri="{19B8F6BF-5375-455C-9EA6-DF929625EA0E}">
        <p15:presenceInfo xmlns:p15="http://schemas.microsoft.com/office/powerpoint/2012/main" userId="S-1-5-21-1616320312-2655828719-4280963109-12201" providerId="AD"/>
      </p:ext>
    </p:extLst>
  </p:cmAuthor>
  <p:cmAuthor id="1" name="HOUDA SAID" initials="HS" lastIdx="8" clrIdx="0"/>
  <p:cmAuthor id="2" name="Christine BOURDIN" initials="CB" lastIdx="33" clrIdx="1">
    <p:extLst/>
  </p:cmAuthor>
  <p:cmAuthor id="3" name="Utilisateur invité" initials="Ui" lastIdx="18" clrIdx="2">
    <p:extLst/>
  </p:cmAuthor>
  <p:cmAuthor id="4" name="Rachel BOURDON" initials="RB" lastIdx="10" clrIdx="3">
    <p:extLst/>
  </p:cmAuthor>
  <p:cmAuthor id="5" name="Bertrand RIFFIOD" initials="BR" lastIdx="20" clrIdx="4">
    <p:extLst/>
  </p:cmAuthor>
  <p:cmAuthor id="6" name="ELLEN THOMPSON" initials="ET" lastIdx="33"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454"/>
    <a:srgbClr val="FF9575"/>
    <a:srgbClr val="0000FF"/>
    <a:srgbClr val="000091"/>
    <a:srgbClr val="B2B2B2"/>
    <a:srgbClr val="DDDDDD"/>
    <a:srgbClr val="A558A0"/>
    <a:srgbClr val="CE70CC"/>
    <a:srgbClr val="417DC4"/>
    <a:srgbClr val="34CB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BAECF3-AC46-9262-5A3E-1D824677254E}" v="386" dt="2020-12-14T11:24:02.857"/>
    <p1510:client id="{1FE1A438-2BF0-5000-BD1C-2A1F9A28622D}" v="117" dt="2020-12-14T11:00:40.893"/>
    <p1510:client id="{7BF07098-F4B6-51A3-F298-EFCC96F30183}" v="22" dt="2020-12-14T11:08:18.062"/>
    <p1510:client id="{836BCAF5-BE64-821C-244B-8DEB532FDCFC}" v="4" dt="2020-12-14T09:41:35.650"/>
    <p1510:client id="{E48B2058-6DE3-89E0-5D07-927CF4471B34}" v="13" dt="2020-12-14T10:28:48.516"/>
    <p1510:client id="{F4873792-3395-4C29-910E-8FFF8DE8089D}" v="2" dt="2020-12-14T10:25:32.1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71" autoAdjust="0"/>
    <p:restoredTop sz="94660"/>
  </p:normalViewPr>
  <p:slideViewPr>
    <p:cSldViewPr snapToGrid="0">
      <p:cViewPr varScale="1">
        <p:scale>
          <a:sx n="153" d="100"/>
          <a:sy n="153" d="100"/>
        </p:scale>
        <p:origin x="570" y="114"/>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6"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D897012-7FF6-704A-9088-93ACEFB2208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9BBEEC68-1116-A24A-AD79-7B70DE510B6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0C479D-4687-E740-9789-857CF0267E23}" type="datetimeFigureOut">
              <a:rPr lang="fr-FR" smtClean="0"/>
              <a:t>20/01/2025</a:t>
            </a:fld>
            <a:endParaRPr lang="fr-FR"/>
          </a:p>
        </p:txBody>
      </p:sp>
      <p:sp>
        <p:nvSpPr>
          <p:cNvPr id="4" name="Espace réservé du pied de page 3">
            <a:extLst>
              <a:ext uri="{FF2B5EF4-FFF2-40B4-BE49-F238E27FC236}">
                <a16:creationId xmlns:a16="http://schemas.microsoft.com/office/drawing/2014/main" id="{AA513078-4837-CD44-8134-B2F5EC6201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23167E4C-36F1-A146-B373-CD678EBB6C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C0D87D-3887-3549-A415-10DFF9EDA4CC}" type="slidenum">
              <a:rPr lang="fr-FR" smtClean="0"/>
              <a:t>‹N°›</a:t>
            </a:fld>
            <a:endParaRPr lang="fr-FR"/>
          </a:p>
        </p:txBody>
      </p:sp>
    </p:spTree>
    <p:extLst>
      <p:ext uri="{BB962C8B-B14F-4D97-AF65-F5344CB8AC3E}">
        <p14:creationId xmlns:p14="http://schemas.microsoft.com/office/powerpoint/2010/main" val="1409136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20/01/2025</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15</a:t>
            </a:fld>
            <a:endParaRPr lang="fr-FR"/>
          </a:p>
        </p:txBody>
      </p:sp>
    </p:spTree>
    <p:extLst>
      <p:ext uri="{BB962C8B-B14F-4D97-AF65-F5344CB8AC3E}">
        <p14:creationId xmlns:p14="http://schemas.microsoft.com/office/powerpoint/2010/main" val="3034767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22</a:t>
            </a:fld>
            <a:endParaRPr lang="fr-FR"/>
          </a:p>
        </p:txBody>
      </p:sp>
    </p:spTree>
    <p:extLst>
      <p:ext uri="{BB962C8B-B14F-4D97-AF65-F5344CB8AC3E}">
        <p14:creationId xmlns:p14="http://schemas.microsoft.com/office/powerpoint/2010/main" val="4152821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26</a:t>
            </a:fld>
            <a:endParaRPr lang="fr-FR"/>
          </a:p>
        </p:txBody>
      </p:sp>
    </p:spTree>
    <p:extLst>
      <p:ext uri="{BB962C8B-B14F-4D97-AF65-F5344CB8AC3E}">
        <p14:creationId xmlns:p14="http://schemas.microsoft.com/office/powerpoint/2010/main" val="3216103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27</a:t>
            </a:fld>
            <a:endParaRPr lang="fr-FR"/>
          </a:p>
        </p:txBody>
      </p:sp>
    </p:spTree>
    <p:extLst>
      <p:ext uri="{BB962C8B-B14F-4D97-AF65-F5344CB8AC3E}">
        <p14:creationId xmlns:p14="http://schemas.microsoft.com/office/powerpoint/2010/main" val="4273021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31</a:t>
            </a:fld>
            <a:endParaRPr lang="fr-FR"/>
          </a:p>
        </p:txBody>
      </p:sp>
    </p:spTree>
    <p:extLst>
      <p:ext uri="{BB962C8B-B14F-4D97-AF65-F5344CB8AC3E}">
        <p14:creationId xmlns:p14="http://schemas.microsoft.com/office/powerpoint/2010/main" val="28332205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A0D324E6-168B-49CF-88F7-1B95819E3F9B}" type="datetime1">
              <a:rPr lang="fr-FR" smtClean="0"/>
              <a:t>20/01/2025</a:t>
            </a:fld>
            <a:endParaRPr lang="fr-FR"/>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endParaRPr lang="fr-F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a:p>
        </p:txBody>
      </p:sp>
      <p:sp>
        <p:nvSpPr>
          <p:cNvPr id="7" name="Titre 6"/>
          <p:cNvSpPr>
            <a:spLocks noGrp="1"/>
          </p:cNvSpPr>
          <p:nvPr>
            <p:ph type="title" hasCustomPrompt="1"/>
          </p:nvPr>
        </p:nvSpPr>
        <p:spPr bwMode="gray">
          <a:xfrm>
            <a:off x="0" y="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a:t>Titre</a:t>
            </a:r>
          </a:p>
        </p:txBody>
      </p:sp>
      <p:pic>
        <p:nvPicPr>
          <p:cNvPr id="9"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pic>
        <p:nvPicPr>
          <p:cNvPr id="9"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Titre 6"/>
          <p:cNvSpPr>
            <a:spLocks noGrp="1"/>
          </p:cNvSpPr>
          <p:nvPr>
            <p:ph type="title" hasCustomPrompt="1"/>
          </p:nvPr>
        </p:nvSpPr>
        <p:spPr bwMode="gray">
          <a:xfrm>
            <a:off x="0" y="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a:t>Titre</a:t>
            </a:r>
          </a:p>
        </p:txBody>
      </p:sp>
      <p:sp>
        <p:nvSpPr>
          <p:cNvPr id="2" name="Espace réservé de la date 1"/>
          <p:cNvSpPr>
            <a:spLocks noGrp="1"/>
          </p:cNvSpPr>
          <p:nvPr>
            <p:ph type="dt" sz="half" idx="10"/>
          </p:nvPr>
        </p:nvSpPr>
        <p:spPr bwMode="gray">
          <a:xfrm>
            <a:off x="6426336" y="4783500"/>
            <a:ext cx="1170000" cy="360000"/>
          </a:xfrm>
          <a:prstGeom prst="rect">
            <a:avLst/>
          </a:prstGeom>
        </p:spPr>
        <p:txBody>
          <a:bodyPr/>
          <a:lstStyle/>
          <a:p>
            <a:pPr algn="r"/>
            <a:fld id="{99BD388D-CA1A-43B3-B616-228F45499086}" type="datetime1">
              <a:rPr lang="fr-FR" cap="all" smtClean="0"/>
              <a:t>20/01/2025</a:t>
            </a:fld>
            <a:endParaRPr lang="fr-FR" cap="all"/>
          </a:p>
        </p:txBody>
      </p:sp>
      <p:sp>
        <p:nvSpPr>
          <p:cNvPr id="8" name="Espace réservé du numéro de diapositive 7"/>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
        <p:nvSpPr>
          <p:cNvPr id="10" name="Espace réservé du texte 10"/>
          <p:cNvSpPr>
            <a:spLocks noGrp="1"/>
          </p:cNvSpPr>
          <p:nvPr>
            <p:ph type="body" sz="quarter" idx="13" hasCustomPrompt="1"/>
          </p:nvPr>
        </p:nvSpPr>
        <p:spPr bwMode="gray">
          <a:xfrm>
            <a:off x="467544" y="2346046"/>
            <a:ext cx="8208912" cy="2077200"/>
          </a:xfrm>
        </p:spPr>
        <p:txBody>
          <a:bodyPr/>
          <a:lstStyle>
            <a:lvl1pPr marL="0" indent="0" algn="l" defTabSz="914400" rtl="0" eaLnBrk="1" latinLnBrk="0" hangingPunct="1">
              <a:lnSpc>
                <a:spcPct val="90000"/>
              </a:lnSpc>
              <a:spcAft>
                <a:spcPts val="0"/>
              </a:spcAft>
              <a:buFont typeface="Arial" pitchFamily="34" charset="0"/>
              <a:buNone/>
              <a:defRPr lang="fr-FR" sz="3200" b="1" kern="1200" cap="none" baseline="0" dirty="0">
                <a:solidFill>
                  <a:schemeClr val="tx2">
                    <a:lumMod val="75000"/>
                  </a:schemeClr>
                </a:solidFill>
                <a:latin typeface="+mn-lt"/>
                <a:ea typeface="+mn-ea"/>
                <a:cs typeface="+mn-cs"/>
              </a:defRPr>
            </a:lvl1pPr>
            <a:lvl2pPr marL="0" indent="0" algn="l" defTabSz="914400" rtl="0" eaLnBrk="1" latinLnBrk="0" hangingPunct="1">
              <a:spcBef>
                <a:spcPts val="500"/>
              </a:spcBef>
              <a:spcAft>
                <a:spcPts val="0"/>
              </a:spcAft>
              <a:buFont typeface="Arial" pitchFamily="34" charset="0"/>
              <a:buNone/>
              <a:defRPr lang="fr-FR" sz="1800" b="0" kern="1200" cap="none" baseline="0" dirty="0">
                <a:solidFill>
                  <a:schemeClr val="tx2">
                    <a:lumMod val="75000"/>
                  </a:schemeClr>
                </a:solidFill>
                <a:latin typeface="+mn-lt"/>
                <a:ea typeface="+mn-ea"/>
                <a:cs typeface="+mn-cs"/>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FB55AB75-56F3-004E-8A4E-57EB4CAB795F}"/>
              </a:ext>
            </a:extLst>
          </p:cNvPr>
          <p:cNvSpPr>
            <a:spLocks noGrp="1"/>
          </p:cNvSpPr>
          <p:nvPr>
            <p:ph type="dt" sz="half" idx="10"/>
          </p:nvPr>
        </p:nvSpPr>
        <p:spPr bwMode="gray">
          <a:xfrm>
            <a:off x="6426336" y="4783500"/>
            <a:ext cx="1170000" cy="360000"/>
          </a:xfrm>
          <a:prstGeom prst="rect">
            <a:avLst/>
          </a:prstGeom>
        </p:spPr>
        <p:txBody>
          <a:bodyPr/>
          <a:lstStyle/>
          <a:p>
            <a:pPr algn="r"/>
            <a:fld id="{1AC6AEF6-2A43-4047-9D71-A77265B28DC8}" type="datetime1">
              <a:rPr lang="fr-FR" cap="all" smtClean="0"/>
              <a:t>20/01/2025</a:t>
            </a:fld>
            <a:endParaRPr lang="fr-FR" cap="all"/>
          </a:p>
        </p:txBody>
      </p:sp>
      <p:sp>
        <p:nvSpPr>
          <p:cNvPr id="12" name="Espace réservé du numéro de diapositive 7">
            <a:extLst>
              <a:ext uri="{FF2B5EF4-FFF2-40B4-BE49-F238E27FC236}">
                <a16:creationId xmlns:a16="http://schemas.microsoft.com/office/drawing/2014/main" id="{4527032A-C74F-2941-8AD5-E7F64BD5B044}"/>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
        <p:nvSpPr>
          <p:cNvPr id="13" name="Titre 1"/>
          <p:cNvSpPr>
            <a:spLocks noGrp="1"/>
          </p:cNvSpPr>
          <p:nvPr>
            <p:ph type="title" hasCustomPrompt="1"/>
          </p:nvPr>
        </p:nvSpPr>
        <p:spPr bwMode="gray">
          <a:xfrm>
            <a:off x="467543" y="900000"/>
            <a:ext cx="8208913" cy="720000"/>
          </a:xfrm>
        </p:spPr>
        <p:txBody>
          <a:bodyPr/>
          <a:lstStyle>
            <a:lvl1pPr>
              <a:defRPr sz="2500">
                <a:solidFill>
                  <a:schemeClr val="tx2"/>
                </a:solidFill>
              </a:defRPr>
            </a:lvl1pPr>
          </a:lstStyle>
          <a:p>
            <a:r>
              <a:rPr lang="fr-FR" dirty="0"/>
              <a:t>Titre</a:t>
            </a:r>
          </a:p>
        </p:txBody>
      </p:sp>
      <p:sp>
        <p:nvSpPr>
          <p:cNvPr id="14" name="Espace réservé du texte 7"/>
          <p:cNvSpPr>
            <a:spLocks noGrp="1"/>
          </p:cNvSpPr>
          <p:nvPr>
            <p:ph type="body" sz="quarter" idx="13" hasCustomPrompt="1"/>
          </p:nvPr>
        </p:nvSpPr>
        <p:spPr bwMode="gray">
          <a:xfrm>
            <a:off x="467543" y="1891968"/>
            <a:ext cx="2520000" cy="2530800"/>
          </a:xfrm>
        </p:spPr>
        <p:txBody>
          <a:bodyPr/>
          <a:lstStyle>
            <a:lvl1pPr marL="144000" indent="-144000" algn="l" defTabSz="914400" rtl="0" eaLnBrk="1" latinLnBrk="0" hangingPunct="1">
              <a:lnSpc>
                <a:spcPct val="100000"/>
              </a:lnSpc>
              <a:spcBef>
                <a:spcPts val="400"/>
              </a:spcBef>
              <a:spcAft>
                <a:spcPts val="800"/>
              </a:spcAft>
              <a:buFont typeface="+mj-lt"/>
              <a:buAutoNum type="arabicPeriod"/>
              <a:defRPr lang="fr-FR" sz="1050" b="1" kern="1200" dirty="0">
                <a:solidFill>
                  <a:schemeClr val="tx2"/>
                </a:solidFill>
                <a:latin typeface="+mn-lt"/>
                <a:ea typeface="+mn-ea"/>
                <a:cs typeface="+mn-cs"/>
              </a:defRPr>
            </a:lvl1pPr>
            <a:lvl2pPr marL="324000" indent="-144000" algn="l" defTabSz="914400" rtl="0" eaLnBrk="1" latinLnBrk="0" hangingPunct="1">
              <a:lnSpc>
                <a:spcPct val="100000"/>
              </a:lnSpc>
              <a:spcBef>
                <a:spcPts val="600"/>
              </a:spcBef>
              <a:spcAft>
                <a:spcPts val="800"/>
              </a:spcAft>
              <a:buFont typeface="+mj-lt"/>
              <a:buAutoNum type="alphaLcPeriod"/>
              <a:defRPr lang="fr-FR" sz="950" b="0" kern="1200" dirty="0">
                <a:solidFill>
                  <a:srgbClr val="EC130E"/>
                </a:solidFill>
                <a:latin typeface="+mn-lt"/>
                <a:ea typeface="+mn-ea"/>
                <a:cs typeface="+mn-cs"/>
              </a:defRPr>
            </a:lvl2pPr>
          </a:lstStyle>
          <a:p>
            <a:pPr lvl="0"/>
            <a:r>
              <a:rPr lang="fr-FR" dirty="0"/>
              <a:t>Titre de la partie</a:t>
            </a:r>
          </a:p>
          <a:p>
            <a:pPr lvl="1"/>
            <a:r>
              <a:rPr lang="fr-FR" dirty="0"/>
              <a:t>Deuxième niveau</a:t>
            </a:r>
          </a:p>
        </p:txBody>
      </p:sp>
      <p:sp>
        <p:nvSpPr>
          <p:cNvPr id="15" name="Espace réservé du texte 7"/>
          <p:cNvSpPr>
            <a:spLocks noGrp="1"/>
          </p:cNvSpPr>
          <p:nvPr>
            <p:ph type="body" sz="quarter" idx="14" hasCustomPrompt="1"/>
          </p:nvPr>
        </p:nvSpPr>
        <p:spPr bwMode="gray">
          <a:xfrm>
            <a:off x="3312000" y="1893600"/>
            <a:ext cx="2520000" cy="2530800"/>
          </a:xfrm>
        </p:spPr>
        <p:txBody>
          <a:bodyPr/>
          <a:lstStyle>
            <a:lvl1pPr marL="144000" indent="-144000" algn="l" defTabSz="914400" rtl="0" eaLnBrk="1" latinLnBrk="0" hangingPunct="1">
              <a:lnSpc>
                <a:spcPct val="100000"/>
              </a:lnSpc>
              <a:spcBef>
                <a:spcPts val="400"/>
              </a:spcBef>
              <a:spcAft>
                <a:spcPts val="800"/>
              </a:spcAft>
              <a:buFont typeface="+mj-lt"/>
              <a:buAutoNum type="arabicPeriod"/>
              <a:defRPr lang="fr-FR" sz="1050" b="1" kern="1200" dirty="0">
                <a:solidFill>
                  <a:schemeClr val="tx2"/>
                </a:solidFill>
                <a:latin typeface="+mn-lt"/>
                <a:ea typeface="+mn-ea"/>
                <a:cs typeface="+mn-cs"/>
              </a:defRPr>
            </a:lvl1pPr>
            <a:lvl2pPr marL="324000" indent="-144000" algn="l" defTabSz="914400" rtl="0" eaLnBrk="1" latinLnBrk="0" hangingPunct="1">
              <a:lnSpc>
                <a:spcPct val="100000"/>
              </a:lnSpc>
              <a:spcBef>
                <a:spcPts val="600"/>
              </a:spcBef>
              <a:spcAft>
                <a:spcPts val="800"/>
              </a:spcAft>
              <a:buFont typeface="+mj-lt"/>
              <a:buAutoNum type="alphaLcPeriod"/>
              <a:defRPr lang="fr-FR" sz="950" b="0" kern="1200" dirty="0">
                <a:solidFill>
                  <a:srgbClr val="EC130E"/>
                </a:solidFill>
                <a:latin typeface="+mn-lt"/>
                <a:ea typeface="+mn-ea"/>
                <a:cs typeface="+mn-cs"/>
              </a:defRPr>
            </a:lvl2pPr>
          </a:lstStyle>
          <a:p>
            <a:pPr lvl="0"/>
            <a:r>
              <a:rPr lang="fr-FR" dirty="0"/>
              <a:t>Titre de la partie</a:t>
            </a:r>
          </a:p>
          <a:p>
            <a:pPr marL="324000" lvl="1" indent="-144000" algn="l" defTabSz="914400" rtl="0" eaLnBrk="1" latinLnBrk="0" hangingPunct="1">
              <a:lnSpc>
                <a:spcPct val="100000"/>
              </a:lnSpc>
              <a:spcBef>
                <a:spcPts val="600"/>
              </a:spcBef>
              <a:spcAft>
                <a:spcPts val="800"/>
              </a:spcAft>
              <a:buFont typeface="+mj-lt"/>
              <a:buAutoNum type="alphaLcPeriod"/>
            </a:pPr>
            <a:r>
              <a:rPr lang="fr-FR" dirty="0"/>
              <a:t>Deuxième niveau</a:t>
            </a:r>
          </a:p>
        </p:txBody>
      </p:sp>
      <p:sp>
        <p:nvSpPr>
          <p:cNvPr id="16" name="Espace réservé du texte 7"/>
          <p:cNvSpPr>
            <a:spLocks noGrp="1"/>
          </p:cNvSpPr>
          <p:nvPr>
            <p:ph type="body" sz="quarter" idx="15" hasCustomPrompt="1"/>
          </p:nvPr>
        </p:nvSpPr>
        <p:spPr bwMode="gray">
          <a:xfrm>
            <a:off x="6156456" y="1893600"/>
            <a:ext cx="2520000" cy="2530800"/>
          </a:xfrm>
        </p:spPr>
        <p:txBody>
          <a:bodyPr/>
          <a:lstStyle>
            <a:lvl1pPr marL="144000" indent="-144000">
              <a:spcBef>
                <a:spcPts val="400"/>
              </a:spcBef>
              <a:spcAft>
                <a:spcPts val="800"/>
              </a:spcAft>
              <a:buFont typeface="+mj-lt"/>
              <a:buAutoNum type="arabicPeriod"/>
              <a:defRPr b="1">
                <a:solidFill>
                  <a:schemeClr val="tx2"/>
                </a:solidFill>
              </a:defRPr>
            </a:lvl1pPr>
            <a:lvl2pPr marL="324000" indent="-144000">
              <a:spcBef>
                <a:spcPts val="600"/>
              </a:spcBef>
              <a:spcAft>
                <a:spcPts val="800"/>
              </a:spcAft>
              <a:buFont typeface="+mj-lt"/>
              <a:buAutoNum type="alphaLcPeriod"/>
              <a:defRPr lang="fr-FR" sz="950" b="0" kern="1200" dirty="0">
                <a:solidFill>
                  <a:srgbClr val="EC130E"/>
                </a:solidFill>
                <a:latin typeface="+mn-lt"/>
                <a:ea typeface="+mn-ea"/>
                <a:cs typeface="+mn-cs"/>
              </a:defRPr>
            </a:lvl2pPr>
          </a:lstStyle>
          <a:p>
            <a:pPr lvl="0"/>
            <a:r>
              <a:rPr lang="fr-FR" dirty="0"/>
              <a:t>Titre de la partie</a:t>
            </a:r>
          </a:p>
          <a:p>
            <a:pPr marL="324000" lvl="1" indent="-144000" algn="l" defTabSz="914400" rtl="0" eaLnBrk="1" latinLnBrk="0" hangingPunct="1">
              <a:lnSpc>
                <a:spcPct val="100000"/>
              </a:lnSpc>
              <a:spcBef>
                <a:spcPts val="600"/>
              </a:spcBef>
              <a:spcAft>
                <a:spcPts val="800"/>
              </a:spcAft>
              <a:buFont typeface="+mj-lt"/>
              <a:buAutoNum type="alphaLcPeriod"/>
            </a:pPr>
            <a:r>
              <a:rPr lang="fr-FR" dirty="0"/>
              <a:t>Deuxième niveau</a:t>
            </a:r>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323528" y="915566"/>
            <a:ext cx="8442808" cy="3672408"/>
          </a:xfrm>
          <a:prstGeom prst="rect">
            <a:avLst/>
          </a:prstGeom>
          <a:solidFill>
            <a:schemeClr val="bg1">
              <a:lumMod val="85000"/>
            </a:schemeClr>
          </a:solidFill>
        </p:spPr>
        <p:txBody>
          <a:bodyPr tIns="1080000" anchor="ctr" anchorCtr="0"/>
          <a:lstStyle>
            <a:lvl1pPr algn="ctr">
              <a:defRPr cap="all" baseline="0"/>
            </a:lvl1pPr>
          </a:lstStyle>
          <a:p>
            <a:r>
              <a:rPr lang="fr-FR"/>
              <a:t>Sélectionner l’icône pour insérer une image, </a:t>
            </a:r>
            <a:br>
              <a:rPr lang="fr-FR"/>
            </a:br>
            <a:r>
              <a:rPr lang="fr-FR"/>
              <a:t>puis disposer l’image en arrière plan </a:t>
            </a:r>
            <a:br>
              <a:rPr lang="fr-FR"/>
            </a:br>
            <a:r>
              <a:rPr lang="fr-FR"/>
              <a:t>(Sélectionner l’image avec le bouton droit de la souris / </a:t>
            </a:r>
            <a:br>
              <a:rPr lang="fr-FR"/>
            </a:br>
            <a:r>
              <a:rPr lang="fr-FR"/>
              <a:t>Mettre à l’arrière plan)</a:t>
            </a:r>
          </a:p>
        </p:txBody>
      </p:sp>
      <p:sp>
        <p:nvSpPr>
          <p:cNvPr id="2" name="Titre 1"/>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2"/>
                </a:solidFill>
              </a:defRPr>
            </a:lvl1pPr>
          </a:lstStyle>
          <a:p>
            <a:r>
              <a:rPr lang="fr-FR" dirty="0"/>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26336" y="4783500"/>
            <a:ext cx="1170000" cy="360000"/>
          </a:xfrm>
          <a:prstGeom prst="rect">
            <a:avLst/>
          </a:prstGeom>
        </p:spPr>
        <p:txBody>
          <a:bodyPr/>
          <a:lstStyle/>
          <a:p>
            <a:pPr algn="r"/>
            <a:fld id="{B53243DC-22D4-4063-968D-3E7B7EEAF735}" type="datetime1">
              <a:rPr lang="fr-FR" cap="all" smtClean="0"/>
              <a:t>20/01/2025</a:t>
            </a:fld>
            <a:endParaRPr lang="fr-FR" cap="all"/>
          </a:p>
        </p:txBody>
      </p:sp>
      <p:sp>
        <p:nvSpPr>
          <p:cNvPr id="9" name="Espace réservé du numéro de diapositive 7">
            <a:extLst>
              <a:ext uri="{FF2B5EF4-FFF2-40B4-BE49-F238E27FC236}">
                <a16:creationId xmlns:a16="http://schemas.microsoft.com/office/drawing/2014/main" id="{98F10018-47D8-6540-8D30-5845FE9749F3}"/>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EFA0773D-3F28-40F9-B9EA-54498D76AC91}" type="datetime1">
              <a:rPr lang="fr-FR" cap="all" smtClean="0"/>
              <a:t>20/01/2025</a:t>
            </a:fld>
            <a:endParaRPr lang="fr-FR" cap="all"/>
          </a:p>
        </p:txBody>
      </p:sp>
      <p:sp>
        <p:nvSpPr>
          <p:cNvPr id="15" name="Espace réservé du numéro de diapositive 7">
            <a:extLst>
              <a:ext uri="{FF2B5EF4-FFF2-40B4-BE49-F238E27FC236}">
                <a16:creationId xmlns:a16="http://schemas.microsoft.com/office/drawing/2014/main" id="{39B13F4C-6D78-BF47-94DF-EE7823417253}"/>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
        <p:nvSpPr>
          <p:cNvPr id="9" name="Titre 1"/>
          <p:cNvSpPr>
            <a:spLocks noGrp="1"/>
          </p:cNvSpPr>
          <p:nvPr>
            <p:ph type="title" hasCustomPrompt="1"/>
          </p:nvPr>
        </p:nvSpPr>
        <p:spPr bwMode="gray">
          <a:xfrm>
            <a:off x="467543" y="900000"/>
            <a:ext cx="8208913" cy="720000"/>
          </a:xfrm>
        </p:spPr>
        <p:txBody>
          <a:bodyPr/>
          <a:lstStyle>
            <a:lvl1pPr>
              <a:defRPr>
                <a:solidFill>
                  <a:schemeClr val="tx2"/>
                </a:solidFill>
              </a:defRPr>
            </a:lvl1pPr>
          </a:lstStyle>
          <a:p>
            <a:r>
              <a:rPr lang="fr-FR" dirty="0"/>
              <a:t>Titre</a:t>
            </a:r>
          </a:p>
        </p:txBody>
      </p:sp>
      <p:sp>
        <p:nvSpPr>
          <p:cNvPr id="16" name="Espace réservé du texte 9"/>
          <p:cNvSpPr>
            <a:spLocks noGrp="1"/>
          </p:cNvSpPr>
          <p:nvPr>
            <p:ph type="body" sz="quarter" idx="13" hasCustomPrompt="1"/>
          </p:nvPr>
        </p:nvSpPr>
        <p:spPr bwMode="gray">
          <a:xfrm>
            <a:off x="3312000" y="180000"/>
            <a:ext cx="5364456" cy="360000"/>
          </a:xfrm>
        </p:spPr>
        <p:txBody>
          <a:bodyPr/>
          <a:lstStyle>
            <a:lvl1pPr marL="108000" indent="-108000" algn="r" defTabSz="914400" rtl="0" eaLnBrk="1" latinLnBrk="0" hangingPunct="1">
              <a:lnSpc>
                <a:spcPct val="100000"/>
              </a:lnSpc>
              <a:spcBef>
                <a:spcPts val="0"/>
              </a:spcBef>
              <a:spcAft>
                <a:spcPts val="0"/>
              </a:spcAft>
              <a:buFont typeface="+mj-lt"/>
              <a:buAutoNum type="arabicPeriod"/>
              <a:defRPr lang="fr-FR" sz="750" b="1" kern="1200" dirty="0">
                <a:solidFill>
                  <a:schemeClr val="tx2">
                    <a:lumMod val="75000"/>
                  </a:schemeClr>
                </a:solidFill>
                <a:latin typeface="+mn-lt"/>
                <a:ea typeface="+mn-ea"/>
                <a:cs typeface="+mn-cs"/>
              </a:defRPr>
            </a:lvl1pPr>
            <a:lvl2pPr marL="108000" indent="-108000" algn="r" defTabSz="914400" rtl="0" eaLnBrk="1" latinLnBrk="0" hangingPunct="1">
              <a:lnSpc>
                <a:spcPct val="100000"/>
              </a:lnSpc>
              <a:spcBef>
                <a:spcPts val="0"/>
              </a:spcBef>
              <a:spcAft>
                <a:spcPts val="0"/>
              </a:spcAft>
              <a:buFont typeface="+mj-lt"/>
              <a:buAutoNum type="alphaLcPeriod"/>
              <a:defRPr lang="fr-FR" sz="750" b="1" kern="1200" dirty="0">
                <a:solidFill>
                  <a:schemeClr val="tx2">
                    <a:lumMod val="75000"/>
                  </a:schemeClr>
                </a:solidFill>
                <a:latin typeface="+mn-lt"/>
                <a:ea typeface="+mn-ea"/>
                <a:cs typeface="+mn-cs"/>
              </a:defRPr>
            </a:lvl2pPr>
          </a:lstStyle>
          <a:p>
            <a:pPr lvl="0"/>
            <a:r>
              <a:rPr lang="fr-FR" dirty="0"/>
              <a:t>Titre</a:t>
            </a:r>
          </a:p>
          <a:p>
            <a:pPr lvl="1"/>
            <a:r>
              <a:rPr lang="fr-FR" dirty="0"/>
              <a:t>Sous-titre</a:t>
            </a:r>
          </a:p>
        </p:txBody>
      </p:sp>
      <p:sp>
        <p:nvSpPr>
          <p:cNvPr id="17" name="Espace réservé du texte 11"/>
          <p:cNvSpPr>
            <a:spLocks noGrp="1"/>
          </p:cNvSpPr>
          <p:nvPr>
            <p:ph type="body" sz="quarter" idx="14" hasCustomPrompt="1"/>
          </p:nvPr>
        </p:nvSpPr>
        <p:spPr bwMode="gray">
          <a:xfrm>
            <a:off x="467543" y="1836000"/>
            <a:ext cx="2520000" cy="2574000"/>
          </a:xfrm>
        </p:spPr>
        <p:txBody>
          <a:bodyPr/>
          <a:lstStyle>
            <a:lvl1pPr algn="l" defTabSz="914400" rtl="0" eaLnBrk="1" latinLnBrk="0" hangingPunct="1">
              <a:lnSpc>
                <a:spcPct val="100000"/>
              </a:lnSpc>
              <a:buFont typeface="Arial" pitchFamily="34" charset="0"/>
              <a:defRPr lang="fr-FR" sz="1050" b="0" kern="1200" dirty="0">
                <a:solidFill>
                  <a:schemeClr val="tx2">
                    <a:lumMod val="75000"/>
                  </a:schemeClr>
                </a:solidFill>
                <a:latin typeface="+mn-lt"/>
                <a:ea typeface="+mn-ea"/>
                <a:cs typeface="+mn-cs"/>
              </a:defRPr>
            </a:lvl1pPr>
            <a:lvl2pPr algn="l" defTabSz="914400" rtl="0" eaLnBrk="1" latinLnBrk="0" hangingPunct="1">
              <a:lnSpc>
                <a:spcPct val="100000"/>
              </a:lnSpc>
              <a:buFont typeface="Arial" pitchFamily="34" charset="0"/>
              <a:defRPr lang="fr-FR" sz="950" b="0" kern="1200" dirty="0">
                <a:solidFill>
                  <a:schemeClr val="tx2">
                    <a:lumMod val="75000"/>
                  </a:schemeClr>
                </a:solidFill>
                <a:latin typeface="+mn-lt"/>
                <a:ea typeface="+mn-ea"/>
                <a:cs typeface="+mn-cs"/>
              </a:defRPr>
            </a:lvl2pPr>
            <a:lvl3pPr algn="l" defTabSz="914400" rtl="0" eaLnBrk="1" latinLnBrk="0" hangingPunct="1">
              <a:lnSpc>
                <a:spcPct val="100000"/>
              </a:lnSpc>
              <a:buFont typeface="Arial" pitchFamily="34" charset="0"/>
              <a:defRPr lang="fr-FR" sz="850" b="0" kern="1200" dirty="0">
                <a:solidFill>
                  <a:schemeClr val="tx2">
                    <a:lumMod val="75000"/>
                  </a:schemeClr>
                </a:solidFill>
                <a:latin typeface="+mn-lt"/>
                <a:ea typeface="+mn-ea"/>
                <a:cs typeface="+mn-cs"/>
              </a:defRPr>
            </a:lvl3pPr>
            <a:lvl4pPr algn="l" defTabSz="914400" rtl="0" eaLnBrk="1" latinLnBrk="0" hangingPunct="1">
              <a:lnSpc>
                <a:spcPct val="100000"/>
              </a:lnSpc>
              <a:buFont typeface="Arial" pitchFamily="34" charset="0"/>
              <a:defRPr lang="fr-FR" sz="750" b="0" kern="1200" dirty="0">
                <a:solidFill>
                  <a:schemeClr val="tx2">
                    <a:lumMod val="75000"/>
                  </a:schemeClr>
                </a:solidFill>
                <a:latin typeface="+mn-lt"/>
                <a:ea typeface="+mn-ea"/>
                <a:cs typeface="+mn-cs"/>
              </a:defRPr>
            </a:lvl4pPr>
            <a:lvl5pPr algn="l" defTabSz="914400" rtl="0" eaLnBrk="1" latinLnBrk="0" hangingPunct="1">
              <a:lnSpc>
                <a:spcPct val="100000"/>
              </a:lnSpc>
              <a:buFont typeface="Arial" pitchFamily="34" charset="0"/>
              <a:defRPr lang="fr-FR" sz="700" b="0" kern="1200" dirty="0">
                <a:solidFill>
                  <a:schemeClr val="tx2">
                    <a:lumMod val="75000"/>
                  </a:schemeClr>
                </a:solidFill>
                <a:latin typeface="+mn-lt"/>
                <a:ea typeface="+mn-ea"/>
                <a:cs typeface="+mn-cs"/>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8" name="Espace réservé du texte 11"/>
          <p:cNvSpPr>
            <a:spLocks noGrp="1"/>
          </p:cNvSpPr>
          <p:nvPr>
            <p:ph type="body" sz="quarter" idx="15" hasCustomPrompt="1"/>
          </p:nvPr>
        </p:nvSpPr>
        <p:spPr bwMode="gray">
          <a:xfrm>
            <a:off x="3312000" y="1836000"/>
            <a:ext cx="2520000" cy="2574000"/>
          </a:xfrm>
        </p:spPr>
        <p:txBody>
          <a:bodyPr/>
          <a:lstStyle>
            <a:lvl1pPr algn="l" defTabSz="914400" rtl="0" eaLnBrk="1" latinLnBrk="0" hangingPunct="1">
              <a:lnSpc>
                <a:spcPct val="100000"/>
              </a:lnSpc>
              <a:buFont typeface="Arial" pitchFamily="34" charset="0"/>
              <a:defRPr lang="fr-FR" sz="1050" b="0" kern="1200" dirty="0">
                <a:solidFill>
                  <a:schemeClr val="tx2">
                    <a:lumMod val="75000"/>
                  </a:schemeClr>
                </a:solidFill>
                <a:latin typeface="+mn-lt"/>
                <a:ea typeface="+mn-ea"/>
                <a:cs typeface="+mn-cs"/>
              </a:defRPr>
            </a:lvl1pPr>
            <a:lvl2pPr algn="l" defTabSz="914400" rtl="0" eaLnBrk="1" latinLnBrk="0" hangingPunct="1">
              <a:lnSpc>
                <a:spcPct val="100000"/>
              </a:lnSpc>
              <a:buFont typeface="Arial" pitchFamily="34" charset="0"/>
              <a:defRPr lang="fr-FR" sz="950" b="0" kern="1200" dirty="0">
                <a:solidFill>
                  <a:schemeClr val="tx2">
                    <a:lumMod val="75000"/>
                  </a:schemeClr>
                </a:solidFill>
                <a:latin typeface="+mn-lt"/>
                <a:ea typeface="+mn-ea"/>
                <a:cs typeface="+mn-cs"/>
              </a:defRPr>
            </a:lvl2pPr>
            <a:lvl3pPr algn="l" defTabSz="914400" rtl="0" eaLnBrk="1" latinLnBrk="0" hangingPunct="1">
              <a:lnSpc>
                <a:spcPct val="100000"/>
              </a:lnSpc>
              <a:buFont typeface="Arial" pitchFamily="34" charset="0"/>
              <a:defRPr lang="fr-FR" sz="850" b="0" kern="1200" dirty="0">
                <a:solidFill>
                  <a:schemeClr val="tx2">
                    <a:lumMod val="75000"/>
                  </a:schemeClr>
                </a:solidFill>
                <a:latin typeface="+mn-lt"/>
                <a:ea typeface="+mn-ea"/>
                <a:cs typeface="+mn-cs"/>
              </a:defRPr>
            </a:lvl3pPr>
            <a:lvl4pPr algn="l" defTabSz="914400" rtl="0" eaLnBrk="1" latinLnBrk="0" hangingPunct="1">
              <a:lnSpc>
                <a:spcPct val="100000"/>
              </a:lnSpc>
              <a:buFont typeface="Arial" pitchFamily="34" charset="0"/>
              <a:defRPr lang="fr-FR" sz="750" b="0" kern="1200" dirty="0">
                <a:solidFill>
                  <a:schemeClr val="tx2">
                    <a:lumMod val="75000"/>
                  </a:schemeClr>
                </a:solidFill>
                <a:latin typeface="+mn-lt"/>
                <a:ea typeface="+mn-ea"/>
                <a:cs typeface="+mn-cs"/>
              </a:defRPr>
            </a:lvl4pPr>
            <a:lvl5pPr algn="l" defTabSz="914400" rtl="0" eaLnBrk="1" latinLnBrk="0" hangingPunct="1">
              <a:lnSpc>
                <a:spcPct val="100000"/>
              </a:lnSpc>
              <a:buFont typeface="Arial" pitchFamily="34" charset="0"/>
              <a:defRPr lang="fr-FR" sz="700" b="0" kern="1200" dirty="0">
                <a:solidFill>
                  <a:schemeClr val="tx2">
                    <a:lumMod val="75000"/>
                  </a:schemeClr>
                </a:solidFill>
                <a:latin typeface="+mn-lt"/>
                <a:ea typeface="+mn-ea"/>
                <a:cs typeface="+mn-cs"/>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9" name="Espace réservé du texte 11"/>
          <p:cNvSpPr>
            <a:spLocks noGrp="1"/>
          </p:cNvSpPr>
          <p:nvPr>
            <p:ph type="body" sz="quarter" idx="16" hasCustomPrompt="1"/>
          </p:nvPr>
        </p:nvSpPr>
        <p:spPr bwMode="gray">
          <a:xfrm>
            <a:off x="6156456" y="1836000"/>
            <a:ext cx="2520000" cy="2574000"/>
          </a:xfrm>
        </p:spPr>
        <p:txBody>
          <a:bodyPr/>
          <a:lstStyle>
            <a:lvl1pPr algn="l" defTabSz="914400" rtl="0" eaLnBrk="1" latinLnBrk="0" hangingPunct="1">
              <a:lnSpc>
                <a:spcPct val="100000"/>
              </a:lnSpc>
              <a:buFont typeface="Arial" pitchFamily="34" charset="0"/>
              <a:defRPr lang="fr-FR" sz="1050" b="0" kern="1200" dirty="0">
                <a:solidFill>
                  <a:schemeClr val="tx2">
                    <a:lumMod val="75000"/>
                  </a:schemeClr>
                </a:solidFill>
                <a:latin typeface="+mn-lt"/>
                <a:ea typeface="+mn-ea"/>
                <a:cs typeface="+mn-cs"/>
              </a:defRPr>
            </a:lvl1pPr>
            <a:lvl2pPr algn="l" defTabSz="914400" rtl="0" eaLnBrk="1" latinLnBrk="0" hangingPunct="1">
              <a:lnSpc>
                <a:spcPct val="100000"/>
              </a:lnSpc>
              <a:buFont typeface="Arial" pitchFamily="34" charset="0"/>
              <a:defRPr lang="fr-FR" sz="950" b="0" kern="1200" dirty="0">
                <a:solidFill>
                  <a:schemeClr val="tx2">
                    <a:lumMod val="75000"/>
                  </a:schemeClr>
                </a:solidFill>
                <a:latin typeface="+mn-lt"/>
                <a:ea typeface="+mn-ea"/>
                <a:cs typeface="+mn-cs"/>
              </a:defRPr>
            </a:lvl2pPr>
            <a:lvl3pPr algn="l" defTabSz="914400" rtl="0" eaLnBrk="1" latinLnBrk="0" hangingPunct="1">
              <a:lnSpc>
                <a:spcPct val="100000"/>
              </a:lnSpc>
              <a:buFont typeface="Arial" pitchFamily="34" charset="0"/>
              <a:defRPr lang="fr-FR" sz="850" b="0" kern="1200" dirty="0">
                <a:solidFill>
                  <a:schemeClr val="tx2">
                    <a:lumMod val="75000"/>
                  </a:schemeClr>
                </a:solidFill>
                <a:latin typeface="+mn-lt"/>
                <a:ea typeface="+mn-ea"/>
                <a:cs typeface="+mn-cs"/>
              </a:defRPr>
            </a:lvl3pPr>
            <a:lvl4pPr algn="l" defTabSz="914400" rtl="0" eaLnBrk="1" latinLnBrk="0" hangingPunct="1">
              <a:lnSpc>
                <a:spcPct val="100000"/>
              </a:lnSpc>
              <a:buFont typeface="Arial" pitchFamily="34" charset="0"/>
              <a:defRPr lang="fr-FR" sz="750" b="0" kern="1200" dirty="0">
                <a:solidFill>
                  <a:schemeClr val="tx2">
                    <a:lumMod val="75000"/>
                  </a:schemeClr>
                </a:solidFill>
                <a:latin typeface="+mn-lt"/>
                <a:ea typeface="+mn-ea"/>
                <a:cs typeface="+mn-cs"/>
              </a:defRPr>
            </a:lvl4pPr>
            <a:lvl5pPr algn="l" defTabSz="914400" rtl="0" eaLnBrk="1" latinLnBrk="0" hangingPunct="1">
              <a:lnSpc>
                <a:spcPct val="100000"/>
              </a:lnSpc>
              <a:buFont typeface="Arial" pitchFamily="34" charset="0"/>
              <a:defRPr lang="fr-FR" sz="700" b="0" kern="1200" dirty="0">
                <a:solidFill>
                  <a:schemeClr val="tx2">
                    <a:lumMod val="75000"/>
                  </a:schemeClr>
                </a:solidFill>
                <a:latin typeface="+mn-lt"/>
                <a:ea typeface="+mn-ea"/>
                <a:cs typeface="+mn-cs"/>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5364400D-1A9E-42A8-8CBD-868B8972336F}" type="datetime1">
              <a:rPr lang="fr-FR" cap="all" smtClean="0"/>
              <a:t>20/01/2025</a:t>
            </a:fld>
            <a:endParaRPr lang="fr-FR" cap="all"/>
          </a:p>
        </p:txBody>
      </p:sp>
      <p:sp>
        <p:nvSpPr>
          <p:cNvPr id="10" name="Espace réservé du numéro de diapositive 7">
            <a:extLst>
              <a:ext uri="{FF2B5EF4-FFF2-40B4-BE49-F238E27FC236}">
                <a16:creationId xmlns:a16="http://schemas.microsoft.com/office/drawing/2014/main" id="{18BB1EA6-B51D-8C43-9842-1E89F403ABFA}"/>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
        <p:nvSpPr>
          <p:cNvPr id="7" name="Titre 3"/>
          <p:cNvSpPr>
            <a:spLocks noGrp="1"/>
          </p:cNvSpPr>
          <p:nvPr>
            <p:ph type="title" hasCustomPrompt="1"/>
          </p:nvPr>
        </p:nvSpPr>
        <p:spPr bwMode="gray">
          <a:xfrm>
            <a:off x="467543" y="900000"/>
            <a:ext cx="8208913" cy="720000"/>
          </a:xfrm>
        </p:spPr>
        <p:txBody>
          <a:bodyPr/>
          <a:lstStyle>
            <a:lvl1pPr>
              <a:defRPr>
                <a:solidFill>
                  <a:schemeClr val="tx2"/>
                </a:solidFill>
              </a:defRPr>
            </a:lvl1pPr>
          </a:lstStyle>
          <a:p>
            <a:r>
              <a:rPr lang="fr-FR" noProof="0" dirty="0"/>
              <a:t>Titre</a:t>
            </a:r>
            <a:endParaRPr lang="fr-FR" dirty="0"/>
          </a:p>
        </p:txBody>
      </p:sp>
      <p:sp>
        <p:nvSpPr>
          <p:cNvPr id="11" name="Espace réservé du contenu 8"/>
          <p:cNvSpPr>
            <a:spLocks noGrp="1"/>
          </p:cNvSpPr>
          <p:nvPr>
            <p:ph sz="quarter" idx="14" hasCustomPrompt="1"/>
          </p:nvPr>
        </p:nvSpPr>
        <p:spPr bwMode="gray">
          <a:xfrm>
            <a:off x="467543" y="1836000"/>
            <a:ext cx="8208914" cy="2574000"/>
          </a:xfrm>
        </p:spPr>
        <p:txBody>
          <a:bodyPr/>
          <a:lstStyle>
            <a:lvl1pPr algn="l" defTabSz="914400" rtl="0" eaLnBrk="1" latinLnBrk="0" hangingPunct="1">
              <a:lnSpc>
                <a:spcPct val="100000"/>
              </a:lnSpc>
              <a:buFont typeface="Arial" pitchFamily="34" charset="0"/>
              <a:defRPr lang="fr-FR" sz="1050" b="0" kern="1200" dirty="0">
                <a:solidFill>
                  <a:schemeClr val="tx2">
                    <a:lumMod val="75000"/>
                  </a:schemeClr>
                </a:solidFill>
                <a:latin typeface="+mn-lt"/>
                <a:ea typeface="+mn-ea"/>
                <a:cs typeface="+mn-cs"/>
              </a:defRPr>
            </a:lvl1pPr>
            <a:lvl2pPr algn="l" defTabSz="914400" rtl="0" eaLnBrk="1" latinLnBrk="0" hangingPunct="1">
              <a:lnSpc>
                <a:spcPct val="100000"/>
              </a:lnSpc>
              <a:buFont typeface="Arial" pitchFamily="34" charset="0"/>
              <a:defRPr lang="fr-FR" sz="950" b="0" kern="1200" dirty="0">
                <a:solidFill>
                  <a:schemeClr val="tx2">
                    <a:lumMod val="75000"/>
                  </a:schemeClr>
                </a:solidFill>
                <a:latin typeface="+mn-lt"/>
                <a:ea typeface="+mn-ea"/>
                <a:cs typeface="+mn-cs"/>
              </a:defRPr>
            </a:lvl2pPr>
            <a:lvl3pPr algn="l" defTabSz="914400" rtl="0" eaLnBrk="1" latinLnBrk="0" hangingPunct="1">
              <a:lnSpc>
                <a:spcPct val="100000"/>
              </a:lnSpc>
              <a:buFont typeface="Arial" pitchFamily="34" charset="0"/>
              <a:defRPr lang="fr-FR" sz="850" b="0" kern="1200" dirty="0">
                <a:solidFill>
                  <a:schemeClr val="tx2">
                    <a:lumMod val="75000"/>
                  </a:schemeClr>
                </a:solidFill>
                <a:latin typeface="+mn-lt"/>
                <a:ea typeface="+mn-ea"/>
                <a:cs typeface="+mn-cs"/>
              </a:defRPr>
            </a:lvl3pPr>
            <a:lvl4pPr algn="l" defTabSz="914400" rtl="0" eaLnBrk="1" latinLnBrk="0" hangingPunct="1">
              <a:lnSpc>
                <a:spcPct val="100000"/>
              </a:lnSpc>
              <a:buFont typeface="Arial" pitchFamily="34" charset="0"/>
              <a:defRPr lang="fr-FR" sz="750" b="0" kern="1200" dirty="0">
                <a:solidFill>
                  <a:schemeClr val="tx2">
                    <a:lumMod val="75000"/>
                  </a:schemeClr>
                </a:solidFill>
                <a:latin typeface="+mn-lt"/>
                <a:ea typeface="+mn-ea"/>
                <a:cs typeface="+mn-cs"/>
              </a:defRPr>
            </a:lvl4pPr>
            <a:lvl5pPr algn="l" defTabSz="914400" rtl="0" eaLnBrk="1" latinLnBrk="0" hangingPunct="1">
              <a:lnSpc>
                <a:spcPct val="100000"/>
              </a:lnSpc>
              <a:buFont typeface="Arial" pitchFamily="34" charset="0"/>
              <a:defRPr lang="fr-FR" sz="700" b="0" kern="1200" dirty="0">
                <a:solidFill>
                  <a:schemeClr val="tx2">
                    <a:lumMod val="75000"/>
                  </a:schemeClr>
                </a:solidFill>
                <a:latin typeface="+mn-lt"/>
                <a:ea typeface="+mn-ea"/>
                <a:cs typeface="+mn-cs"/>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2" name="Espace réservé du texte 9"/>
          <p:cNvSpPr>
            <a:spLocks noGrp="1"/>
          </p:cNvSpPr>
          <p:nvPr>
            <p:ph type="body" sz="quarter" idx="13" hasCustomPrompt="1"/>
          </p:nvPr>
        </p:nvSpPr>
        <p:spPr bwMode="gray">
          <a:xfrm>
            <a:off x="3312000" y="180000"/>
            <a:ext cx="5364456" cy="360000"/>
          </a:xfrm>
        </p:spPr>
        <p:txBody>
          <a:bodyPr/>
          <a:lstStyle>
            <a:lvl1pPr marL="108000" indent="-108000" algn="r" defTabSz="914400" rtl="0" eaLnBrk="1" latinLnBrk="0" hangingPunct="1">
              <a:lnSpc>
                <a:spcPct val="100000"/>
              </a:lnSpc>
              <a:spcBef>
                <a:spcPts val="0"/>
              </a:spcBef>
              <a:spcAft>
                <a:spcPts val="0"/>
              </a:spcAft>
              <a:buFont typeface="+mj-lt"/>
              <a:buAutoNum type="arabicPeriod"/>
              <a:defRPr lang="fr-FR" sz="750" b="1" kern="1200" dirty="0">
                <a:solidFill>
                  <a:schemeClr val="tx2">
                    <a:lumMod val="75000"/>
                  </a:schemeClr>
                </a:solidFill>
                <a:latin typeface="+mn-lt"/>
                <a:ea typeface="+mn-ea"/>
                <a:cs typeface="+mn-cs"/>
              </a:defRPr>
            </a:lvl1pPr>
            <a:lvl2pPr marL="108000" indent="-108000" algn="r" defTabSz="914400" rtl="0" eaLnBrk="1" latinLnBrk="0" hangingPunct="1">
              <a:lnSpc>
                <a:spcPct val="100000"/>
              </a:lnSpc>
              <a:spcBef>
                <a:spcPts val="0"/>
              </a:spcBef>
              <a:spcAft>
                <a:spcPts val="0"/>
              </a:spcAft>
              <a:buFont typeface="+mj-lt"/>
              <a:buAutoNum type="alphaLcPeriod"/>
              <a:defRPr lang="fr-FR" sz="750" b="1" kern="1200" dirty="0">
                <a:solidFill>
                  <a:schemeClr val="tx2">
                    <a:lumMod val="75000"/>
                  </a:schemeClr>
                </a:solidFill>
                <a:latin typeface="+mn-lt"/>
                <a:ea typeface="+mn-ea"/>
                <a:cs typeface="+mn-cs"/>
              </a:defRPr>
            </a:lvl2pPr>
          </a:lstStyle>
          <a:p>
            <a:pPr lvl="0"/>
            <a:r>
              <a:rPr lang="fr-FR" dirty="0"/>
              <a:t>Titre</a:t>
            </a:r>
          </a:p>
          <a:p>
            <a:pPr lvl="1"/>
            <a:r>
              <a:rPr lang="fr-FR" dirty="0"/>
              <a:t>Sous-titre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5" name="Espace réservé de la date 1">
            <a:extLst>
              <a:ext uri="{FF2B5EF4-FFF2-40B4-BE49-F238E27FC236}">
                <a16:creationId xmlns:a16="http://schemas.microsoft.com/office/drawing/2014/main" id="{516EDC64-47E8-C044-91BA-F715A5EFFEFD}"/>
              </a:ext>
            </a:extLst>
          </p:cNvPr>
          <p:cNvSpPr>
            <a:spLocks noGrp="1"/>
          </p:cNvSpPr>
          <p:nvPr>
            <p:ph type="dt" sz="half" idx="2"/>
          </p:nvPr>
        </p:nvSpPr>
        <p:spPr bwMode="gray">
          <a:xfrm>
            <a:off x="6426336" y="4783500"/>
            <a:ext cx="1170000" cy="360000"/>
          </a:xfrm>
          <a:prstGeom prst="rect">
            <a:avLst/>
          </a:prstGeom>
        </p:spPr>
        <p:txBody>
          <a:bodyPr/>
          <a:lstStyle>
            <a:lvl1pPr>
              <a:defRPr sz="750">
                <a:solidFill>
                  <a:schemeClr val="tx2"/>
                </a:solidFill>
              </a:defRPr>
            </a:lvl1pPr>
          </a:lstStyle>
          <a:p>
            <a:pPr algn="r"/>
            <a:fld id="{B1AB8E14-653C-46DD-A140-9578717F7257}" type="datetime1">
              <a:rPr lang="fr-FR" cap="all" smtClean="0"/>
              <a:pPr algn="r"/>
              <a:t>20/01/2025</a:t>
            </a:fld>
            <a:endParaRPr lang="fr-FR" cap="all" dirty="0"/>
          </a:p>
        </p:txBody>
      </p:sp>
      <p:sp>
        <p:nvSpPr>
          <p:cNvPr id="16" name="Espace réservé du numéro de diapositive 7">
            <a:extLst>
              <a:ext uri="{FF2B5EF4-FFF2-40B4-BE49-F238E27FC236}">
                <a16:creationId xmlns:a16="http://schemas.microsoft.com/office/drawing/2014/main" id="{C6D56E85-7DD2-5140-A94B-D4C7F30901C6}"/>
              </a:ext>
            </a:extLst>
          </p:cNvPr>
          <p:cNvSpPr>
            <a:spLocks noGrp="1"/>
          </p:cNvSpPr>
          <p:nvPr>
            <p:ph type="sldNum" sz="quarter" idx="4"/>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
        <p:nvSpPr>
          <p:cNvPr id="10"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1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798" r:id="rId6"/>
  </p:sldLayoutIdLst>
  <p:hf hdr="0"/>
  <p:txStyles>
    <p:titleStyle>
      <a:lvl1pPr algn="l" defTabSz="914400" rtl="0" eaLnBrk="1" latinLnBrk="0" hangingPunct="1">
        <a:lnSpc>
          <a:spcPct val="90000"/>
        </a:lnSpc>
        <a:spcBef>
          <a:spcPct val="0"/>
        </a:spcBef>
        <a:buNone/>
        <a:defRPr sz="255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2"/>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2"/>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2"/>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2"/>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2"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 Id="rId11" Type="http://schemas.openxmlformats.org/officeDocument/2006/relationships/image" Target="../media/image6.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hemeOverride" Target="../theme/themeOverride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hyperlink" Target="https://avenirs.onisep.fr/attestation-parcoursup/droit-questionnaire-d-auto-evaluation-2023"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 Id="rId11" Type="http://schemas.openxmlformats.org/officeDocument/2006/relationships/image" Target="../media/image6.sv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6.xml"/><Relationship Id="rId1" Type="http://schemas.openxmlformats.org/officeDocument/2006/relationships/themeOverride" Target="../theme/themeOverride1.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cid:image002.png@01DB6B32.7631E5C0" TargetMode="External"/><Relationship Id="rId3" Type="http://schemas.openxmlformats.org/officeDocument/2006/relationships/image" Target="../media/image7.sv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7.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5436096" y="1203598"/>
            <a:ext cx="3168080" cy="3477791"/>
          </a:xfrm>
          <a:prstGeom prst="rect">
            <a:avLst/>
          </a:prstGeom>
        </p:spPr>
      </p:pic>
      <p:sp>
        <p:nvSpPr>
          <p:cNvPr id="6" name="Titre 5"/>
          <p:cNvSpPr>
            <a:spLocks noGrp="1"/>
          </p:cNvSpPr>
          <p:nvPr>
            <p:ph type="title"/>
          </p:nvPr>
        </p:nvSpPr>
        <p:spPr>
          <a:xfrm>
            <a:off x="456329" y="1203598"/>
            <a:ext cx="4176464" cy="2539680"/>
          </a:xfrm>
        </p:spPr>
        <p:txBody>
          <a:bodyPr/>
          <a:lstStyle/>
          <a:p>
            <a:pPr marL="0" indent="0">
              <a:buNone/>
            </a:pPr>
            <a:r>
              <a:rPr lang="fr-FR" sz="3000" dirty="0" smtClean="0">
                <a:latin typeface="Cambria" panose="02040503050406030204" pitchFamily="18" charset="0"/>
                <a:ea typeface="Cambria" panose="02040503050406030204" pitchFamily="18" charset="0"/>
              </a:rPr>
              <a:t>Parcoursup simplifie vos démarches</a:t>
            </a:r>
            <a:endParaRPr lang="fr-FR" sz="3000" dirty="0">
              <a:latin typeface="Cambria" panose="02040503050406030204" pitchFamily="18" charset="0"/>
              <a:ea typeface="Cambria" panose="02040503050406030204" pitchFamily="18" charset="0"/>
            </a:endParaRPr>
          </a:p>
        </p:txBody>
      </p:sp>
      <p:pic>
        <p:nvPicPr>
          <p:cNvPr id="3" name="Image 2"/>
          <p:cNvPicPr>
            <a:picLocks noChangeAspect="1"/>
          </p:cNvPicPr>
          <p:nvPr/>
        </p:nvPicPr>
        <p:blipFill>
          <a:blip r:embed="rId3"/>
          <a:stretch>
            <a:fillRect/>
          </a:stretch>
        </p:blipFill>
        <p:spPr>
          <a:xfrm>
            <a:off x="35496" y="69298"/>
            <a:ext cx="8715694" cy="1078913"/>
          </a:xfrm>
          <a:prstGeom prst="rect">
            <a:avLst/>
          </a:prstGeom>
        </p:spPr>
      </p:pic>
      <p:sp>
        <p:nvSpPr>
          <p:cNvPr id="8" name="ZoneTexte 7"/>
          <p:cNvSpPr txBox="1"/>
          <p:nvPr/>
        </p:nvSpPr>
        <p:spPr>
          <a:xfrm>
            <a:off x="395536" y="4371950"/>
            <a:ext cx="4608512" cy="369332"/>
          </a:xfrm>
          <a:prstGeom prst="rect">
            <a:avLst/>
          </a:prstGeom>
          <a:noFill/>
        </p:spPr>
        <p:txBody>
          <a:bodyPr wrap="square" rtlCol="0">
            <a:spAutoFit/>
          </a:bodyPr>
          <a:lstStyle/>
          <a:p>
            <a:r>
              <a:rPr lang="fr-FR" b="1" dirty="0" smtClean="0">
                <a:solidFill>
                  <a:srgbClr val="0000FF"/>
                </a:solidFill>
                <a:latin typeface="+mj-lt"/>
                <a:ea typeface="+mj-ea"/>
                <a:cs typeface="+mj-cs"/>
              </a:rPr>
              <a:t>parcoursup.gouv.fr</a:t>
            </a:r>
            <a:endParaRPr lang="fr-FR" b="1" dirty="0">
              <a:solidFill>
                <a:srgbClr val="0000FF"/>
              </a:solidFill>
              <a:latin typeface="+mj-lt"/>
              <a:ea typeface="+mj-ea"/>
              <a:cs typeface="+mj-cs"/>
            </a:endParaRPr>
          </a:p>
        </p:txBody>
      </p:sp>
    </p:spTree>
    <p:extLst>
      <p:ext uri="{BB962C8B-B14F-4D97-AF65-F5344CB8AC3E}">
        <p14:creationId xmlns:p14="http://schemas.microsoft.com/office/powerpoint/2010/main" val="21277620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EECD10B6-4CE7-43AA-915D-DFD0A4948923}"/>
              </a:ext>
            </a:extLst>
          </p:cNvPr>
          <p:cNvSpPr>
            <a:spLocks noGrp="1"/>
          </p:cNvSpPr>
          <p:nvPr>
            <p:ph type="sldNum" sz="quarter" idx="12"/>
          </p:nvPr>
        </p:nvSpPr>
        <p:spPr/>
        <p:txBody>
          <a:bodyPr/>
          <a:lstStyle/>
          <a:p>
            <a:fld id="{733122C9-A0B9-462F-8757-0847AD287B63}" type="slidenum">
              <a:rPr lang="fr-FR" smtClean="0"/>
              <a:pPr/>
              <a:t>10</a:t>
            </a:fld>
            <a:endParaRPr lang="fr-FR" dirty="0"/>
          </a:p>
        </p:txBody>
      </p:sp>
      <p:sp>
        <p:nvSpPr>
          <p:cNvPr id="9" name="Rectangle à coins arrondis 11">
            <a:extLst>
              <a:ext uri="{FF2B5EF4-FFF2-40B4-BE49-F238E27FC236}">
                <a16:creationId xmlns:a16="http://schemas.microsoft.com/office/drawing/2014/main" id="{9EFDE9FC-D99B-4A8A-85BB-090A0ABF9233}"/>
              </a:ext>
            </a:extLst>
          </p:cNvPr>
          <p:cNvSpPr/>
          <p:nvPr/>
        </p:nvSpPr>
        <p:spPr>
          <a:xfrm>
            <a:off x="4527394" y="87534"/>
            <a:ext cx="4325059"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FF0000"/>
                </a:solidFill>
                <a:latin typeface="Arial"/>
              </a:rPr>
              <a:t>Nouveauté 2025 </a:t>
            </a:r>
            <a:r>
              <a:rPr lang="fr-FR" sz="1400" b="1" kern="0" dirty="0">
                <a:solidFill>
                  <a:srgbClr val="000091"/>
                </a:solidFill>
                <a:latin typeface="Arial"/>
              </a:rPr>
              <a:t>: </a:t>
            </a:r>
            <a:r>
              <a:rPr lang="fr-FR" sz="1400" b="1" kern="0" dirty="0" smtClean="0">
                <a:solidFill>
                  <a:srgbClr val="000091"/>
                </a:solidFill>
                <a:latin typeface="Arial"/>
              </a:rPr>
              <a:t>informer mieux sur l’insertion professionnelle des étudiants</a:t>
            </a:r>
            <a:endParaRPr lang="fr-FR" sz="1400" b="1" kern="0" dirty="0">
              <a:solidFill>
                <a:srgbClr val="000091"/>
              </a:solidFill>
              <a:latin typeface="Arial"/>
            </a:endParaRPr>
          </a:p>
        </p:txBody>
      </p:sp>
      <p:sp>
        <p:nvSpPr>
          <p:cNvPr id="11" name="Titre 1"/>
          <p:cNvSpPr txBox="1">
            <a:spLocks/>
          </p:cNvSpPr>
          <p:nvPr/>
        </p:nvSpPr>
        <p:spPr bwMode="gray">
          <a:xfrm>
            <a:off x="4860032" y="1131590"/>
            <a:ext cx="4003540" cy="345638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pPr>
              <a:spcAft>
                <a:spcPts val="600"/>
              </a:spcAft>
            </a:pPr>
            <a:r>
              <a:rPr lang="fr-FR" sz="1400" dirty="0" smtClean="0"/>
              <a:t>&gt;&gt; une rubrique dédiée à l’information sur la poursuite d’études et l’insertion professionnelle des étudiants  </a:t>
            </a:r>
            <a:br>
              <a:rPr lang="fr-FR" sz="1400" dirty="0" smtClean="0"/>
            </a:br>
            <a:r>
              <a:rPr lang="fr-FR" sz="1400" dirty="0" smtClean="0"/>
              <a:t/>
            </a:r>
            <a:br>
              <a:rPr lang="fr-FR" sz="1400" dirty="0" smtClean="0"/>
            </a:br>
            <a:r>
              <a:rPr lang="fr-FR" sz="1400" dirty="0" smtClean="0"/>
              <a:t>&gt;&gt; l’information sur la réussite (statistiques du SIES)</a:t>
            </a:r>
            <a:br>
              <a:rPr lang="fr-FR" sz="1400" dirty="0" smtClean="0"/>
            </a:br>
            <a:r>
              <a:rPr lang="fr-FR" sz="1400" dirty="0" smtClean="0"/>
              <a:t/>
            </a:r>
            <a:br>
              <a:rPr lang="fr-FR" sz="1400" dirty="0" smtClean="0"/>
            </a:br>
            <a:r>
              <a:rPr lang="fr-FR" sz="1400" dirty="0" smtClean="0"/>
              <a:t>&gt;&gt; </a:t>
            </a:r>
            <a:r>
              <a:rPr lang="fr-FR" sz="1400" dirty="0" smtClean="0">
                <a:solidFill>
                  <a:srgbClr val="FF0000"/>
                </a:solidFill>
              </a:rPr>
              <a:t>Nouveautés 2025 </a:t>
            </a:r>
            <a:r>
              <a:rPr lang="fr-FR" sz="1400" dirty="0" smtClean="0"/>
              <a:t>: </a:t>
            </a:r>
            <a:r>
              <a:rPr lang="fr-FR" sz="1400" dirty="0"/>
              <a:t> </a:t>
            </a:r>
            <a:r>
              <a:rPr lang="fr-FR" sz="1400" dirty="0" smtClean="0"/>
              <a:t>plus de </a:t>
            </a:r>
            <a:r>
              <a:rPr lang="fr-FR" sz="1400" dirty="0"/>
              <a:t>75 % des formations </a:t>
            </a:r>
            <a:r>
              <a:rPr lang="fr-FR" sz="1400" dirty="0" smtClean="0"/>
              <a:t>couvertes par les statistiques d’insertion</a:t>
            </a:r>
          </a:p>
          <a:p>
            <a:r>
              <a:rPr lang="fr-FR" sz="1300" b="0" dirty="0" smtClean="0"/>
              <a:t>-</a:t>
            </a:r>
            <a:r>
              <a:rPr lang="fr-FR" sz="1300" dirty="0" smtClean="0"/>
              <a:t> </a:t>
            </a:r>
            <a:r>
              <a:rPr lang="fr-FR" sz="1300" b="0" dirty="0" smtClean="0"/>
              <a:t>Licences générales</a:t>
            </a:r>
          </a:p>
          <a:p>
            <a:r>
              <a:rPr lang="fr-FR" sz="1300" b="0" dirty="0" smtClean="0"/>
              <a:t>- BTS agricoles</a:t>
            </a:r>
          </a:p>
          <a:p>
            <a:r>
              <a:rPr lang="fr-FR" sz="1300" b="0" dirty="0" smtClean="0"/>
              <a:t>- Écoles d’ingénieur, de commerce et de management</a:t>
            </a:r>
          </a:p>
          <a:p>
            <a:endParaRPr lang="fr-FR" sz="1400" b="0" dirty="0" smtClean="0"/>
          </a:p>
          <a:p>
            <a:pPr algn="just"/>
            <a:r>
              <a:rPr lang="fr-FR" sz="1400" u="sng" dirty="0">
                <a:solidFill>
                  <a:srgbClr val="FF0000"/>
                </a:solidFill>
              </a:rPr>
              <a:t>Depuis le 15 janvier </a:t>
            </a:r>
            <a:r>
              <a:rPr lang="fr-FR" sz="1400" u="sng" dirty="0" smtClean="0">
                <a:solidFill>
                  <a:srgbClr val="FF0000"/>
                </a:solidFill>
              </a:rPr>
              <a:t>2025 </a:t>
            </a:r>
            <a:r>
              <a:rPr lang="fr-FR" sz="1400" dirty="0" smtClean="0"/>
              <a:t>: </a:t>
            </a:r>
            <a:r>
              <a:rPr lang="fr-FR" sz="1400" b="0" dirty="0" smtClean="0"/>
              <a:t>des </a:t>
            </a:r>
            <a:r>
              <a:rPr lang="fr-FR" sz="1400" b="0" dirty="0"/>
              <a:t>données sur le salaire indicatif net/mois observé à l’échelle nationale un an après la sortie des </a:t>
            </a:r>
            <a:r>
              <a:rPr lang="fr-FR" sz="1400" b="0" dirty="0" smtClean="0"/>
              <a:t>études</a:t>
            </a:r>
            <a:endParaRPr lang="fr-FR" sz="1400" b="0" dirty="0"/>
          </a:p>
        </p:txBody>
      </p:sp>
      <p:pic>
        <p:nvPicPr>
          <p:cNvPr id="8" name="Image 7">
            <a:extLst>
              <a:ext uri="{FF2B5EF4-FFF2-40B4-BE49-F238E27FC236}">
                <a16:creationId xmlns:a16="http://schemas.microsoft.com/office/drawing/2014/main" id="{671369B3-31F5-DC5C-7C30-603B5D2665D8}"/>
              </a:ext>
            </a:extLst>
          </p:cNvPr>
          <p:cNvPicPr>
            <a:picLocks noChangeAspect="1"/>
          </p:cNvPicPr>
          <p:nvPr/>
        </p:nvPicPr>
        <p:blipFill rotWithShape="1">
          <a:blip r:embed="rId2"/>
          <a:srcRect b="7239"/>
          <a:stretch/>
        </p:blipFill>
        <p:spPr>
          <a:xfrm>
            <a:off x="386197" y="987574"/>
            <a:ext cx="3762460" cy="3456384"/>
          </a:xfrm>
          <a:prstGeom prst="rect">
            <a:avLst/>
          </a:prstGeom>
        </p:spPr>
      </p:pic>
      <p:pic>
        <p:nvPicPr>
          <p:cNvPr id="12" name="Image 11">
            <a:extLst>
              <a:ext uri="{FF2B5EF4-FFF2-40B4-BE49-F238E27FC236}">
                <a16:creationId xmlns:a16="http://schemas.microsoft.com/office/drawing/2014/main" id="{A7149D4F-4A71-4832-92ED-2CBA62E74A0D}"/>
              </a:ext>
            </a:extLst>
          </p:cNvPr>
          <p:cNvPicPr>
            <a:picLocks noChangeAspect="1"/>
          </p:cNvPicPr>
          <p:nvPr/>
        </p:nvPicPr>
        <p:blipFill rotWithShape="1">
          <a:blip r:embed="rId3"/>
          <a:srcRect b="71055"/>
          <a:stretch/>
        </p:blipFill>
        <p:spPr>
          <a:xfrm>
            <a:off x="2267427" y="3552170"/>
            <a:ext cx="1296144" cy="373439"/>
          </a:xfrm>
          <a:prstGeom prst="rect">
            <a:avLst/>
          </a:prstGeom>
        </p:spPr>
      </p:pic>
      <p:pic>
        <p:nvPicPr>
          <p:cNvPr id="13" name="Image 12">
            <a:extLst>
              <a:ext uri="{FF2B5EF4-FFF2-40B4-BE49-F238E27FC236}">
                <a16:creationId xmlns:a16="http://schemas.microsoft.com/office/drawing/2014/main" id="{D01714E7-196A-1B32-0195-0C49D8D16899}"/>
              </a:ext>
            </a:extLst>
          </p:cNvPr>
          <p:cNvPicPr>
            <a:picLocks noChangeAspect="1"/>
          </p:cNvPicPr>
          <p:nvPr/>
        </p:nvPicPr>
        <p:blipFill rotWithShape="1">
          <a:blip r:embed="rId3"/>
          <a:srcRect t="34649" b="10613"/>
          <a:stretch/>
        </p:blipFill>
        <p:spPr>
          <a:xfrm>
            <a:off x="2267427" y="3925609"/>
            <a:ext cx="1416158" cy="771590"/>
          </a:xfrm>
          <a:prstGeom prst="rect">
            <a:avLst/>
          </a:prstGeom>
        </p:spPr>
      </p:pic>
    </p:spTree>
    <p:extLst>
      <p:ext uri="{BB962C8B-B14F-4D97-AF65-F5344CB8AC3E}">
        <p14:creationId xmlns:p14="http://schemas.microsoft.com/office/powerpoint/2010/main" val="861717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400" dirty="0"/>
              <a:t>Consolider </a:t>
            </a:r>
            <a:r>
              <a:rPr lang="fr-FR" sz="2400" dirty="0" smtClean="0"/>
              <a:t>votre </a:t>
            </a:r>
            <a:r>
              <a:rPr lang="fr-FR" sz="2400" dirty="0"/>
              <a:t>projet d’orientation </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11</a:t>
            </a:fld>
            <a:endParaRPr lang="fr-FR"/>
          </a:p>
        </p:txBody>
      </p:sp>
      <p:sp>
        <p:nvSpPr>
          <p:cNvPr id="8" name="ZoneTexte 7"/>
          <p:cNvSpPr txBox="1"/>
          <p:nvPr/>
        </p:nvSpPr>
        <p:spPr>
          <a:xfrm>
            <a:off x="1043609" y="3301213"/>
            <a:ext cx="6840760" cy="1421928"/>
          </a:xfrm>
          <a:prstGeom prst="rect">
            <a:avLst/>
          </a:prstGeom>
          <a:noFill/>
        </p:spPr>
        <p:txBody>
          <a:bodyPr wrap="square" rtlCol="0">
            <a:spAutoFit/>
          </a:bodyPr>
          <a:lstStyle/>
          <a:p>
            <a:pPr marL="177800" lvl="0" indent="-177800" fontAlgn="base">
              <a:spcBef>
                <a:spcPct val="20000"/>
              </a:spcBef>
              <a:spcAft>
                <a:spcPct val="0"/>
              </a:spcAft>
              <a:buSzPct val="100000"/>
              <a:buBlip>
                <a:blip r:embed="rId2"/>
              </a:buBlip>
            </a:pPr>
            <a:r>
              <a:rPr lang="fr-FR" altLang="fr-FR" sz="1600" b="1" dirty="0"/>
              <a:t> à prendre en compte par le lycéen et sa famille pour réfléchir sur son projet de poursuite d’études et formuler des vœux </a:t>
            </a:r>
          </a:p>
          <a:p>
            <a:pPr lvl="0" fontAlgn="base">
              <a:spcBef>
                <a:spcPct val="20000"/>
              </a:spcBef>
              <a:spcAft>
                <a:spcPct val="0"/>
              </a:spcAft>
              <a:buSzPct val="100000"/>
            </a:pPr>
            <a:endParaRPr lang="fr-FR" altLang="fr-FR" sz="1600" b="1" dirty="0"/>
          </a:p>
          <a:p>
            <a:pPr marL="177800" lvl="0" indent="-177800" fontAlgn="base">
              <a:spcBef>
                <a:spcPct val="20000"/>
              </a:spcBef>
              <a:spcAft>
                <a:spcPct val="0"/>
              </a:spcAft>
              <a:buSzPct val="100000"/>
              <a:buBlip>
                <a:blip r:embed="rId2"/>
              </a:buBlip>
            </a:pPr>
            <a:r>
              <a:rPr lang="fr-FR" altLang="fr-FR" sz="1600" b="1" dirty="0" smtClean="0"/>
              <a:t>pour </a:t>
            </a:r>
            <a:r>
              <a:rPr lang="fr-FR" altLang="fr-FR" sz="1600" b="1" dirty="0"/>
              <a:t>discuter avec les professeurs, professeurs principaux et les psychologues de l’Education nationale </a:t>
            </a:r>
          </a:p>
        </p:txBody>
      </p:sp>
      <p:sp>
        <p:nvSpPr>
          <p:cNvPr id="9" name="Flèche vers le bas 8"/>
          <p:cNvSpPr/>
          <p:nvPr/>
        </p:nvSpPr>
        <p:spPr>
          <a:xfrm>
            <a:off x="4139992" y="2826834"/>
            <a:ext cx="360000" cy="464996"/>
          </a:xfrm>
          <a:prstGeom prst="downArrow">
            <a:avLst/>
          </a:prstGeom>
          <a:solidFill>
            <a:srgbClr val="3D566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 name="Rectangle à coins arrondis 2"/>
          <p:cNvSpPr/>
          <p:nvPr/>
        </p:nvSpPr>
        <p:spPr>
          <a:xfrm>
            <a:off x="1331640" y="1440919"/>
            <a:ext cx="6336704" cy="1313432"/>
          </a:xfrm>
          <a:prstGeom prst="roundRect">
            <a:avLst/>
          </a:prstGeom>
          <a:solidFill>
            <a:srgbClr val="FFCA00"/>
          </a:solidFill>
          <a:ln>
            <a:no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fontAlgn="auto">
              <a:spcBef>
                <a:spcPts val="0"/>
              </a:spcBef>
              <a:spcAft>
                <a:spcPts val="0"/>
              </a:spcAft>
              <a:defRPr/>
            </a:pPr>
            <a:r>
              <a:rPr lang="fr-FR" sz="1400" b="1" dirty="0" smtClean="0">
                <a:solidFill>
                  <a:schemeClr val="tx1"/>
                </a:solidFill>
              </a:rPr>
              <a:t>Modalités et critères d’analyse des candidatures, </a:t>
            </a:r>
            <a:r>
              <a:rPr lang="fr-FR" sz="1400" b="1" dirty="0">
                <a:solidFill>
                  <a:schemeClr val="tx1"/>
                </a:solidFill>
              </a:rPr>
              <a:t>taux d’accès</a:t>
            </a:r>
            <a:r>
              <a:rPr lang="fr-FR" sz="1400" b="1" dirty="0" smtClean="0">
                <a:solidFill>
                  <a:schemeClr val="tx1"/>
                </a:solidFill>
              </a:rPr>
              <a:t>, profil des lycéens ayant reçu une proposition ou des admis selon leur bac, leur choix de parcours au lycée, leur moyenne générale, les frais de scolarité, débouchés et taux d’insertion dans l’emploi </a:t>
            </a:r>
            <a:r>
              <a:rPr lang="fr-FR" sz="1400" b="1" dirty="0">
                <a:solidFill>
                  <a:schemeClr val="tx1"/>
                </a:solidFill>
              </a:rPr>
              <a:t>… </a:t>
            </a:r>
          </a:p>
          <a:p>
            <a:pPr algn="ctr" fontAlgn="auto">
              <a:spcBef>
                <a:spcPts val="0"/>
              </a:spcBef>
              <a:spcAft>
                <a:spcPts val="0"/>
              </a:spcAft>
              <a:defRPr/>
            </a:pPr>
            <a:endParaRPr lang="fr-FR" sz="900" b="1" cap="all" dirty="0">
              <a:solidFill>
                <a:schemeClr val="tx1"/>
              </a:solidFill>
            </a:endParaRPr>
          </a:p>
          <a:p>
            <a:pPr algn="ctr" fontAlgn="auto">
              <a:spcBef>
                <a:spcPts val="0"/>
              </a:spcBef>
              <a:spcAft>
                <a:spcPts val="0"/>
              </a:spcAft>
              <a:defRPr/>
            </a:pPr>
            <a:r>
              <a:rPr lang="fr-FR" sz="1400" b="1" cap="all" dirty="0">
                <a:solidFill>
                  <a:schemeClr val="tx1"/>
                </a:solidFill>
              </a:rPr>
              <a:t>ces données sont essentielles </a:t>
            </a:r>
          </a:p>
        </p:txBody>
      </p:sp>
      <p:sp>
        <p:nvSpPr>
          <p:cNvPr id="7" name="Rectangle à coins arrondis 6"/>
          <p:cNvSpPr/>
          <p:nvPr/>
        </p:nvSpPr>
        <p:spPr>
          <a:xfrm>
            <a:off x="3969026" y="87534"/>
            <a:ext cx="4883427"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smtClean="0">
                <a:solidFill>
                  <a:srgbClr val="000091"/>
                </a:solidFill>
                <a:latin typeface="Arial"/>
              </a:rPr>
              <a:t>Eléments à prendre en compte dans son choix </a:t>
            </a:r>
            <a:endParaRPr lang="fr-FR" sz="1400" b="1" kern="0" dirty="0">
              <a:solidFill>
                <a:srgbClr val="000091"/>
              </a:solidFill>
              <a:latin typeface="Arial"/>
            </a:endParaRPr>
          </a:p>
        </p:txBody>
      </p:sp>
    </p:spTree>
    <p:extLst>
      <p:ext uri="{BB962C8B-B14F-4D97-AF65-F5344CB8AC3E}">
        <p14:creationId xmlns:p14="http://schemas.microsoft.com/office/powerpoint/2010/main" val="6522471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733122C9-A0B9-462F-8757-0847AD287B63}" type="slidenum">
              <a:rPr lang="fr-FR" smtClean="0"/>
              <a:pPr/>
              <a:t>12</a:t>
            </a:fld>
            <a:endParaRPr lang="fr-FR"/>
          </a:p>
        </p:txBody>
      </p:sp>
      <p:sp>
        <p:nvSpPr>
          <p:cNvPr id="7" name="ZoneTexte 6"/>
          <p:cNvSpPr txBox="1"/>
          <p:nvPr/>
        </p:nvSpPr>
        <p:spPr>
          <a:xfrm>
            <a:off x="351848" y="3795886"/>
            <a:ext cx="8756656" cy="954107"/>
          </a:xfrm>
          <a:prstGeom prst="rect">
            <a:avLst/>
          </a:prstGeom>
          <a:noFill/>
        </p:spPr>
        <p:txBody>
          <a:bodyPr wrap="square" rtlCol="0">
            <a:spAutoFit/>
          </a:bodyPr>
          <a:lstStyle/>
          <a:p>
            <a:r>
              <a:rPr lang="fr-FR" sz="2800" b="1" dirty="0" smtClean="0">
                <a:solidFill>
                  <a:schemeClr val="tx2"/>
                </a:solidFill>
              </a:rPr>
              <a:t>S’inscrire</a:t>
            </a:r>
            <a:r>
              <a:rPr lang="fr-FR" sz="2800" b="1" dirty="0">
                <a:solidFill>
                  <a:schemeClr val="tx2"/>
                </a:solidFill>
              </a:rPr>
              <a:t>, formuler ses </a:t>
            </a:r>
            <a:r>
              <a:rPr lang="fr-FR" sz="2800" b="1" dirty="0" smtClean="0">
                <a:solidFill>
                  <a:schemeClr val="tx2"/>
                </a:solidFill>
              </a:rPr>
              <a:t>vœux, compléter son </a:t>
            </a:r>
            <a:r>
              <a:rPr lang="fr-FR" sz="2800" b="1" dirty="0">
                <a:solidFill>
                  <a:schemeClr val="tx2"/>
                </a:solidFill>
              </a:rPr>
              <a:t>dossier </a:t>
            </a:r>
            <a:r>
              <a:rPr lang="fr-FR" sz="2800" b="1" dirty="0" smtClean="0">
                <a:solidFill>
                  <a:schemeClr val="tx2"/>
                </a:solidFill>
              </a:rPr>
              <a:t>et confirmer ses </a:t>
            </a:r>
            <a:r>
              <a:rPr lang="fr-FR" sz="2800" b="1" dirty="0" err="1" smtClean="0">
                <a:solidFill>
                  <a:schemeClr val="tx2"/>
                </a:solidFill>
              </a:rPr>
              <a:t>voeux</a:t>
            </a:r>
            <a:endParaRPr lang="fr-FR" sz="2800" b="1" dirty="0">
              <a:solidFill>
                <a:schemeClr val="tx2"/>
              </a:solidFill>
            </a:endParaRPr>
          </a:p>
        </p:txBody>
      </p:sp>
      <p:pic>
        <p:nvPicPr>
          <p:cNvPr id="3" name="Espace réservé pour une image  2"/>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8577" b="8577"/>
          <a:stretch>
            <a:fillRect/>
          </a:stretch>
        </p:blipFill>
        <p:spPr>
          <a:xfrm>
            <a:off x="1273082" y="791225"/>
            <a:ext cx="6908254" cy="3004661"/>
          </a:xfrm>
        </p:spPr>
      </p:pic>
    </p:spTree>
    <p:extLst>
      <p:ext uri="{BB962C8B-B14F-4D97-AF65-F5344CB8AC3E}">
        <p14:creationId xmlns:p14="http://schemas.microsoft.com/office/powerpoint/2010/main" val="10486465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3EA4F1D0-C459-40F7-A30E-A27AAD6826B6}" type="datetime1">
              <a:rPr lang="fr-FR" cap="all" smtClean="0"/>
              <a:t>20/01/2025</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13</a:t>
            </a:fld>
            <a:endParaRPr lang="fr-FR" dirty="0"/>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758122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3" y="900000"/>
            <a:ext cx="8208913" cy="562500"/>
          </a:xfrm>
        </p:spPr>
        <p:txBody>
          <a:bodyPr/>
          <a:lstStyle/>
          <a:p>
            <a:r>
              <a:rPr lang="fr-FR" sz="2200" dirty="0"/>
              <a:t>S’inscrire sur Parcoursup </a:t>
            </a:r>
          </a:p>
        </p:txBody>
      </p:sp>
      <p:sp>
        <p:nvSpPr>
          <p:cNvPr id="3" name="Espace réservé du contenu 2"/>
          <p:cNvSpPr>
            <a:spLocks noGrp="1"/>
          </p:cNvSpPr>
          <p:nvPr>
            <p:ph sz="quarter" idx="4294967295"/>
          </p:nvPr>
        </p:nvSpPr>
        <p:spPr>
          <a:xfrm>
            <a:off x="467542" y="1419622"/>
            <a:ext cx="8208914" cy="3327300"/>
          </a:xfrm>
        </p:spPr>
        <p:txBody>
          <a:bodyPr/>
          <a:lstStyle/>
          <a:p>
            <a:pPr algn="just"/>
            <a:r>
              <a:rPr lang="fr-FR" sz="1400" b="1" dirty="0" smtClean="0">
                <a:solidFill>
                  <a:schemeClr val="bg1"/>
                </a:solidFill>
                <a:highlight>
                  <a:srgbClr val="0000FF"/>
                </a:highlight>
              </a:rPr>
              <a:t>Les lycéens doivent d’abord se créer un compte Parcoursup: </a:t>
            </a:r>
            <a:r>
              <a:rPr lang="fr-FR" sz="1400" dirty="0" smtClean="0">
                <a:solidFill>
                  <a:schemeClr val="bg1"/>
                </a:solidFill>
              </a:rPr>
              <a:t> </a:t>
            </a:r>
            <a:r>
              <a:rPr lang="fr-FR" sz="1200" dirty="0">
                <a:solidFill>
                  <a:schemeClr val="accent1"/>
                </a:solidFill>
              </a:rPr>
              <a:t>en utilisant une adresse valide et régulièrement utilisée et un mot de </a:t>
            </a:r>
            <a:r>
              <a:rPr lang="fr-FR" sz="1200" dirty="0" smtClean="0">
                <a:solidFill>
                  <a:schemeClr val="accent1"/>
                </a:solidFill>
              </a:rPr>
              <a:t>passe ; si </a:t>
            </a:r>
            <a:r>
              <a:rPr lang="fr-FR" sz="1200" dirty="0">
                <a:solidFill>
                  <a:schemeClr val="accent1"/>
                </a:solidFill>
              </a:rPr>
              <a:t>vous êtes lycéen, vous devez créer votre compte Parcoursup en utilisant l'adresse mail que vous avez transmise à votre lycée, En cas de doute contactez la scolarité de votre établissement.</a:t>
            </a:r>
          </a:p>
          <a:p>
            <a:pPr algn="just">
              <a:spcAft>
                <a:spcPts val="0"/>
              </a:spcAft>
            </a:pPr>
            <a:r>
              <a:rPr lang="fr-FR" sz="1300" b="1" dirty="0" smtClean="0">
                <a:solidFill>
                  <a:schemeClr val="bg1"/>
                </a:solidFill>
                <a:highlight>
                  <a:srgbClr val="0000FF"/>
                </a:highlight>
              </a:rPr>
              <a:t>Une fois le </a:t>
            </a:r>
            <a:r>
              <a:rPr lang="fr-FR" sz="1300" b="1" dirty="0">
                <a:solidFill>
                  <a:schemeClr val="bg1"/>
                </a:solidFill>
                <a:highlight>
                  <a:srgbClr val="0000FF"/>
                </a:highlight>
              </a:rPr>
              <a:t>compte créé, </a:t>
            </a:r>
            <a:r>
              <a:rPr lang="fr-FR" sz="1300" b="1" dirty="0" smtClean="0">
                <a:solidFill>
                  <a:schemeClr val="bg1"/>
                </a:solidFill>
                <a:highlight>
                  <a:srgbClr val="0000FF"/>
                </a:highlight>
              </a:rPr>
              <a:t>les lycéens se connectent </a:t>
            </a:r>
            <a:r>
              <a:rPr lang="fr-FR" sz="1300" b="1" dirty="0">
                <a:solidFill>
                  <a:schemeClr val="bg1"/>
                </a:solidFill>
                <a:highlight>
                  <a:srgbClr val="0000FF"/>
                </a:highlight>
              </a:rPr>
              <a:t>pour commencer </a:t>
            </a:r>
            <a:r>
              <a:rPr lang="fr-FR" sz="1300" b="1" dirty="0" smtClean="0">
                <a:solidFill>
                  <a:schemeClr val="bg1"/>
                </a:solidFill>
                <a:highlight>
                  <a:srgbClr val="0000FF"/>
                </a:highlight>
              </a:rPr>
              <a:t>la création </a:t>
            </a:r>
            <a:r>
              <a:rPr lang="fr-FR" sz="1300" b="1" dirty="0">
                <a:solidFill>
                  <a:schemeClr val="bg1"/>
                </a:solidFill>
                <a:highlight>
                  <a:srgbClr val="0000FF"/>
                </a:highlight>
              </a:rPr>
              <a:t>de votre dossier </a:t>
            </a:r>
            <a:r>
              <a:rPr lang="fr-FR" sz="1300" b="1" dirty="0" smtClean="0">
                <a:solidFill>
                  <a:schemeClr val="bg1"/>
                </a:solidFill>
                <a:highlight>
                  <a:srgbClr val="0000FF"/>
                </a:highlight>
              </a:rPr>
              <a:t>candidat aurez ; vous aurez besoin de renseigner votre INE</a:t>
            </a:r>
            <a:r>
              <a:rPr lang="fr-FR" sz="1300" b="1" dirty="0" smtClean="0">
                <a:solidFill>
                  <a:srgbClr val="3D566E"/>
                </a:solidFill>
              </a:rPr>
              <a:t> </a:t>
            </a:r>
            <a:r>
              <a:rPr lang="fr-FR" sz="1300" dirty="0">
                <a:solidFill>
                  <a:schemeClr val="accent1"/>
                </a:solidFill>
              </a:rPr>
              <a:t>(identifiant national élève </a:t>
            </a:r>
            <a:r>
              <a:rPr lang="fr-FR" sz="1300" dirty="0" smtClean="0">
                <a:solidFill>
                  <a:schemeClr val="accent1"/>
                </a:solidFill>
              </a:rPr>
              <a:t>pour tous les lycéens). Il est présent sur </a:t>
            </a:r>
            <a:r>
              <a:rPr lang="fr-FR" sz="1300" dirty="0">
                <a:solidFill>
                  <a:schemeClr val="accent1"/>
                </a:solidFill>
              </a:rPr>
              <a:t>les bulletins scolaires ou le relevé de notes des épreuves </a:t>
            </a:r>
            <a:r>
              <a:rPr lang="fr-FR" sz="1300" dirty="0" smtClean="0">
                <a:solidFill>
                  <a:schemeClr val="accent1"/>
                </a:solidFill>
              </a:rPr>
              <a:t>du baccalauréat.</a:t>
            </a:r>
            <a:endParaRPr lang="fr-FR" sz="1300" dirty="0">
              <a:solidFill>
                <a:schemeClr val="accent1"/>
              </a:solidFill>
            </a:endParaRPr>
          </a:p>
          <a:p>
            <a:pPr lvl="0" algn="just" defTabSz="457200">
              <a:spcBef>
                <a:spcPts val="600"/>
              </a:spcBef>
              <a:spcAft>
                <a:spcPts val="600"/>
              </a:spcAft>
              <a:buClr>
                <a:srgbClr val="FF0000"/>
              </a:buClr>
              <a:buSzPct val="100000"/>
            </a:pPr>
            <a:r>
              <a:rPr lang="fr-FR" sz="1300" b="1" dirty="0">
                <a:solidFill>
                  <a:schemeClr val="accent1"/>
                </a:solidFill>
              </a:rPr>
              <a:t>Pour les lycées français à l’étranger </a:t>
            </a:r>
            <a:r>
              <a:rPr lang="fr-FR" sz="1300" dirty="0">
                <a:solidFill>
                  <a:schemeClr val="accent1"/>
                </a:solidFill>
              </a:rPr>
              <a:t>: l’établissement fournit l’identifiant pour créer son </a:t>
            </a:r>
            <a:r>
              <a:rPr lang="fr-FR" sz="1300" dirty="0" smtClean="0">
                <a:solidFill>
                  <a:schemeClr val="accent1"/>
                </a:solidFill>
              </a:rPr>
              <a:t>dossier candidat. </a:t>
            </a:r>
            <a:r>
              <a:rPr lang="fr-FR" sz="1300" dirty="0">
                <a:solidFill>
                  <a:schemeClr val="accent1"/>
                </a:solidFill>
              </a:rPr>
              <a:t>Cet </a:t>
            </a:r>
            <a:r>
              <a:rPr lang="fr-FR" sz="1300" b="1" u="sng" dirty="0">
                <a:solidFill>
                  <a:schemeClr val="tx2">
                    <a:lumMod val="75000"/>
                  </a:schemeClr>
                </a:solidFill>
              </a:rPr>
              <a:t>identifiant</a:t>
            </a:r>
            <a:r>
              <a:rPr lang="fr-FR" sz="1300" dirty="0">
                <a:solidFill>
                  <a:schemeClr val="accent1"/>
                </a:solidFill>
              </a:rPr>
              <a:t> correspond au </a:t>
            </a:r>
            <a:r>
              <a:rPr lang="fr-FR" sz="1300" b="1" u="sng" dirty="0">
                <a:solidFill>
                  <a:schemeClr val="tx2">
                    <a:lumMod val="75000"/>
                  </a:schemeClr>
                </a:solidFill>
              </a:rPr>
              <a:t>numéro cyclades </a:t>
            </a:r>
            <a:r>
              <a:rPr lang="fr-FR" sz="1300" dirty="0">
                <a:solidFill>
                  <a:schemeClr val="accent1"/>
                </a:solidFill>
              </a:rPr>
              <a:t>(numéro d’inscription au bac)</a:t>
            </a:r>
          </a:p>
          <a:p>
            <a:pPr lvl="0" defTabSz="457200">
              <a:spcBef>
                <a:spcPct val="20000"/>
              </a:spcBef>
              <a:spcAft>
                <a:spcPts val="0"/>
              </a:spcAft>
              <a:buClr>
                <a:srgbClr val="FF0000"/>
              </a:buClr>
              <a:buSzPct val="100000"/>
            </a:pPr>
            <a:endParaRPr lang="fr-FR" sz="2000" dirty="0">
              <a:solidFill>
                <a:srgbClr val="3D566E"/>
              </a:solidFill>
            </a:endParaRPr>
          </a:p>
          <a:p>
            <a:endParaRPr lang="fr-FR" dirty="0"/>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14</a:t>
            </a:fld>
            <a:endParaRPr lang="fr-FR"/>
          </a:p>
        </p:txBody>
      </p:sp>
      <p:sp>
        <p:nvSpPr>
          <p:cNvPr id="4" name="Rectangle à coins arrondis 6">
            <a:extLst>
              <a:ext uri="{FF2B5EF4-FFF2-40B4-BE49-F238E27FC236}">
                <a16:creationId xmlns:a16="http://schemas.microsoft.com/office/drawing/2014/main" id="{E56E5DD1-54B1-42E8-B0C1-E07FC118E1D7}"/>
              </a:ext>
            </a:extLst>
          </p:cNvPr>
          <p:cNvSpPr/>
          <p:nvPr/>
        </p:nvSpPr>
        <p:spPr>
          <a:xfrm>
            <a:off x="6115795" y="195486"/>
            <a:ext cx="2555093" cy="344514"/>
          </a:xfrm>
          <a:prstGeom prst="roundRect">
            <a:avLst/>
          </a:prstGeom>
          <a:solidFill>
            <a:srgbClr val="ED7454">
              <a:alpha val="69804"/>
            </a:srgb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kern="0" dirty="0" smtClean="0">
                <a:solidFill>
                  <a:srgbClr val="000091"/>
                </a:solidFill>
                <a:latin typeface="Arial"/>
              </a:rPr>
              <a:t>Depuis le </a:t>
            </a:r>
            <a:r>
              <a:rPr lang="fr-FR" sz="1400" b="1" kern="0" dirty="0">
                <a:solidFill>
                  <a:srgbClr val="000091"/>
                </a:solidFill>
                <a:latin typeface="Arial"/>
              </a:rPr>
              <a:t>15 janvier 2025</a:t>
            </a:r>
          </a:p>
        </p:txBody>
      </p:sp>
      <p:sp>
        <p:nvSpPr>
          <p:cNvPr id="5" name="Rectangle à coins arrondis 4"/>
          <p:cNvSpPr/>
          <p:nvPr/>
        </p:nvSpPr>
        <p:spPr>
          <a:xfrm>
            <a:off x="487365" y="3751306"/>
            <a:ext cx="8288279" cy="914400"/>
          </a:xfrm>
          <a:prstGeom prst="roundRect">
            <a:avLst/>
          </a:prstGeom>
          <a:solidFill>
            <a:srgbClr val="A55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indent="0" algn="just" defTabSz="457200">
              <a:lnSpc>
                <a:spcPct val="90000"/>
              </a:lnSpc>
              <a:spcBef>
                <a:spcPts val="0"/>
              </a:spcBef>
              <a:spcAft>
                <a:spcPts val="0"/>
              </a:spcAft>
              <a:buSzPct val="100000"/>
              <a:buNone/>
              <a:defRPr/>
            </a:pPr>
            <a:r>
              <a:rPr lang="fr-FR" sz="1300" b="1" i="1" dirty="0">
                <a:solidFill>
                  <a:schemeClr val="bg1"/>
                </a:solidFill>
              </a:rPr>
              <a:t>Conseil aux parents ou tuteurs légaux </a:t>
            </a:r>
            <a:r>
              <a:rPr lang="fr-FR" sz="1300" b="1" dirty="0">
                <a:solidFill>
                  <a:schemeClr val="bg1"/>
                </a:solidFill>
              </a:rPr>
              <a:t>: </a:t>
            </a:r>
            <a:r>
              <a:rPr lang="fr-FR" sz="1300" dirty="0">
                <a:solidFill>
                  <a:schemeClr val="bg1"/>
                </a:solidFill>
              </a:rPr>
              <a:t>vous pouvez également renseigner votre email et numéro de portable dans le dossier de votre enfant pour recevoir messages et alertes Parcoursup. Vous pourrez également recevoir de la part des formations qui organisent des épreuves écrites/orales le rappel des échéances à respecter</a:t>
            </a:r>
          </a:p>
        </p:txBody>
      </p:sp>
      <p:sp>
        <p:nvSpPr>
          <p:cNvPr id="8" name="Rectangle à coins arrondis 7"/>
          <p:cNvSpPr/>
          <p:nvPr/>
        </p:nvSpPr>
        <p:spPr>
          <a:xfrm>
            <a:off x="487365" y="3252704"/>
            <a:ext cx="8278972" cy="394994"/>
          </a:xfrm>
          <a:prstGeom prst="roundRect">
            <a:avLst/>
          </a:prstGeom>
          <a:solidFill>
            <a:srgbClr val="A55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just" defTabSz="457200">
              <a:lnSpc>
                <a:spcPct val="90000"/>
              </a:lnSpc>
              <a:buSzPct val="100000"/>
            </a:pPr>
            <a:r>
              <a:rPr lang="fr-FR" sz="1300" b="1" i="1" dirty="0">
                <a:solidFill>
                  <a:schemeClr val="bg1"/>
                </a:solidFill>
              </a:rPr>
              <a:t>Important : renseignez un numéro de portable pour recevoir les alertes envoyées par la plateforme. </a:t>
            </a:r>
          </a:p>
        </p:txBody>
      </p:sp>
    </p:spTree>
    <p:extLst>
      <p:ext uri="{BB962C8B-B14F-4D97-AF65-F5344CB8AC3E}">
        <p14:creationId xmlns:p14="http://schemas.microsoft.com/office/powerpoint/2010/main" val="28777035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1"/>
            <a:ext cx="8424000" cy="447614"/>
          </a:xfrm>
        </p:spPr>
        <p:txBody>
          <a:bodyPr/>
          <a:lstStyle/>
          <a:p>
            <a:r>
              <a:rPr lang="fr-FR" sz="2200" dirty="0"/>
              <a:t>Formuler </a:t>
            </a:r>
            <a:r>
              <a:rPr lang="fr-FR" sz="2200" dirty="0" smtClean="0"/>
              <a:t>librement vos </a:t>
            </a:r>
            <a:r>
              <a:rPr lang="fr-FR" sz="2200" dirty="0"/>
              <a:t>vœux sur Parcoursup </a:t>
            </a:r>
          </a:p>
        </p:txBody>
      </p:sp>
      <p:sp>
        <p:nvSpPr>
          <p:cNvPr id="3" name="Espace réservé du contenu 2"/>
          <p:cNvSpPr>
            <a:spLocks noGrp="1"/>
          </p:cNvSpPr>
          <p:nvPr>
            <p:ph sz="quarter" idx="4294967295"/>
          </p:nvPr>
        </p:nvSpPr>
        <p:spPr>
          <a:xfrm>
            <a:off x="343845" y="1201269"/>
            <a:ext cx="8422491" cy="2788415"/>
          </a:xfrm>
        </p:spPr>
        <p:txBody>
          <a:bodyPr/>
          <a:lstStyle/>
          <a:p>
            <a:pPr defTabSz="457200">
              <a:spcBef>
                <a:spcPts val="600"/>
              </a:spcBef>
              <a:spcAft>
                <a:spcPts val="600"/>
              </a:spcAft>
              <a:buClr>
                <a:srgbClr val="FF0000"/>
              </a:buClr>
              <a:buSzPct val="100000"/>
              <a:defRPr/>
            </a:pPr>
            <a:endParaRPr lang="fr-FR" sz="900" b="1" dirty="0" smtClean="0">
              <a:solidFill>
                <a:schemeClr val="tx1"/>
              </a:solidFill>
            </a:endParaRPr>
          </a:p>
          <a:p>
            <a:pPr algn="just" defTabSz="457200">
              <a:spcAft>
                <a:spcPts val="600"/>
              </a:spcAft>
              <a:buClr>
                <a:srgbClr val="FF0000"/>
              </a:buClr>
              <a:buSzPct val="100000"/>
              <a:defRPr/>
            </a:pPr>
            <a:r>
              <a:rPr lang="fr-FR" sz="1800" b="1" dirty="0" smtClean="0">
                <a:solidFill>
                  <a:schemeClr val="tx1"/>
                </a:solidFill>
              </a:rPr>
              <a:t>&gt;</a:t>
            </a:r>
            <a:r>
              <a:rPr lang="fr-FR" sz="1800" b="1" dirty="0" smtClean="0">
                <a:solidFill>
                  <a:srgbClr val="EC130E"/>
                </a:solidFill>
              </a:rPr>
              <a:t> </a:t>
            </a:r>
            <a:r>
              <a:rPr lang="fr-FR" sz="1300" b="1" dirty="0">
                <a:solidFill>
                  <a:schemeClr val="bg1"/>
                </a:solidFill>
                <a:highlight>
                  <a:srgbClr val="0000FF"/>
                </a:highlight>
              </a:rPr>
              <a:t>Jusqu’à 10 vœux et 10 vœux supplémentaires pour des formations en apprentissage </a:t>
            </a:r>
          </a:p>
          <a:p>
            <a:pPr lvl="0" algn="just" defTabSz="457200">
              <a:spcBef>
                <a:spcPts val="600"/>
              </a:spcBef>
              <a:spcAft>
                <a:spcPts val="600"/>
              </a:spcAft>
              <a:buClr>
                <a:srgbClr val="FF0000"/>
              </a:buClr>
              <a:buSzPct val="100000"/>
              <a:defRPr/>
            </a:pPr>
            <a:r>
              <a:rPr lang="fr-FR" sz="1300" b="1" dirty="0" smtClean="0">
                <a:solidFill>
                  <a:schemeClr val="tx1"/>
                </a:solidFill>
              </a:rPr>
              <a:t>&gt; </a:t>
            </a:r>
            <a:r>
              <a:rPr lang="fr-FR" sz="1300" dirty="0">
                <a:solidFill>
                  <a:schemeClr val="tx1"/>
                </a:solidFill>
              </a:rPr>
              <a:t>Pour des </a:t>
            </a:r>
            <a:r>
              <a:rPr lang="fr-FR" sz="1300" b="1" dirty="0"/>
              <a:t>formations sélectives </a:t>
            </a:r>
            <a:r>
              <a:rPr lang="fr-FR" sz="1300" dirty="0">
                <a:solidFill>
                  <a:schemeClr val="tx1"/>
                </a:solidFill>
              </a:rPr>
              <a:t>(Classes prépa, STS, IUT, écoles, IFSI, </a:t>
            </a:r>
            <a:r>
              <a:rPr lang="fr-FR" sz="1300" dirty="0" smtClean="0">
                <a:solidFill>
                  <a:schemeClr val="tx1"/>
                </a:solidFill>
              </a:rPr>
              <a:t>IEP, etc.) </a:t>
            </a:r>
            <a:r>
              <a:rPr lang="fr-FR" sz="1300" dirty="0">
                <a:solidFill>
                  <a:schemeClr val="tx1"/>
                </a:solidFill>
              </a:rPr>
              <a:t>et </a:t>
            </a:r>
            <a:r>
              <a:rPr lang="fr-FR" sz="1300" b="1" dirty="0"/>
              <a:t>non sélectives </a:t>
            </a:r>
            <a:r>
              <a:rPr lang="fr-FR" sz="1300" dirty="0">
                <a:solidFill>
                  <a:schemeClr val="tx1"/>
                </a:solidFill>
              </a:rPr>
              <a:t>(licences, </a:t>
            </a:r>
            <a:r>
              <a:rPr lang="fr-FR" sz="1300" dirty="0" smtClean="0">
                <a:solidFill>
                  <a:schemeClr val="tx1"/>
                </a:solidFill>
              </a:rPr>
              <a:t>PPPE ou PASS</a:t>
            </a:r>
            <a:r>
              <a:rPr lang="fr-FR" sz="1300" dirty="0">
                <a:solidFill>
                  <a:schemeClr val="tx1"/>
                </a:solidFill>
              </a:rPr>
              <a:t>)</a:t>
            </a:r>
            <a:endParaRPr lang="fr-FR" sz="1300" b="1" dirty="0">
              <a:solidFill>
                <a:schemeClr val="tx1"/>
              </a:solidFill>
            </a:endParaRPr>
          </a:p>
          <a:p>
            <a:pPr lvl="0" algn="just" defTabSz="457200">
              <a:spcBef>
                <a:spcPts val="600"/>
              </a:spcBef>
              <a:spcAft>
                <a:spcPts val="600"/>
              </a:spcAft>
              <a:buClr>
                <a:srgbClr val="FF0000"/>
              </a:buClr>
              <a:buSzPct val="100000"/>
              <a:defRPr/>
            </a:pPr>
            <a:r>
              <a:rPr lang="fr-FR" sz="1300" b="1" dirty="0">
                <a:solidFill>
                  <a:schemeClr val="tx1"/>
                </a:solidFill>
              </a:rPr>
              <a:t>&gt; </a:t>
            </a:r>
            <a:r>
              <a:rPr lang="fr-FR" sz="1300" b="1" u="sng" dirty="0" smtClean="0"/>
              <a:t>Lorsque la formation l’a demandé</a:t>
            </a:r>
            <a:r>
              <a:rPr lang="fr-FR" sz="1300" b="1" dirty="0" smtClean="0"/>
              <a:t>, le vœu doit être expressément motivé </a:t>
            </a:r>
            <a:r>
              <a:rPr lang="fr-FR" sz="1300" dirty="0" smtClean="0">
                <a:solidFill>
                  <a:schemeClr val="tx1"/>
                </a:solidFill>
              </a:rPr>
              <a:t>: </a:t>
            </a:r>
            <a:r>
              <a:rPr lang="fr-FR" sz="1300" dirty="0">
                <a:solidFill>
                  <a:schemeClr val="tx1"/>
                </a:solidFill>
              </a:rPr>
              <a:t>en quelques lignes, le lycéen explique ce qui motive </a:t>
            </a:r>
            <a:r>
              <a:rPr lang="fr-FR" sz="1300" dirty="0" smtClean="0">
                <a:solidFill>
                  <a:schemeClr val="tx1"/>
                </a:solidFill>
              </a:rPr>
              <a:t>son vœu. </a:t>
            </a:r>
            <a:r>
              <a:rPr lang="fr-FR" sz="1300" dirty="0">
                <a:solidFill>
                  <a:schemeClr val="tx1"/>
                </a:solidFill>
              </a:rPr>
              <a:t>Il est accompagné par son professeur principal</a:t>
            </a:r>
          </a:p>
          <a:p>
            <a:pPr lvl="0" algn="just" defTabSz="457200">
              <a:spcBef>
                <a:spcPts val="600"/>
              </a:spcBef>
              <a:spcAft>
                <a:spcPts val="600"/>
              </a:spcAft>
              <a:buClr>
                <a:srgbClr val="FF0000"/>
              </a:buClr>
              <a:buSzPct val="100000"/>
              <a:defRPr/>
            </a:pPr>
            <a:r>
              <a:rPr lang="fr-FR" sz="1300" b="1" dirty="0" smtClean="0">
                <a:solidFill>
                  <a:schemeClr val="tx1"/>
                </a:solidFill>
              </a:rPr>
              <a:t>&gt; </a:t>
            </a:r>
            <a:r>
              <a:rPr lang="fr-FR" sz="1300" b="1" dirty="0" smtClean="0"/>
              <a:t>Des </a:t>
            </a:r>
            <a:r>
              <a:rPr lang="fr-FR" sz="1300" b="1" dirty="0"/>
              <a:t>vœux </a:t>
            </a:r>
            <a:r>
              <a:rPr lang="fr-FR" sz="1300" b="1" dirty="0" smtClean="0"/>
              <a:t>qui n’ont pas besoin d’être classés </a:t>
            </a:r>
            <a:r>
              <a:rPr lang="fr-FR" sz="1300" dirty="0">
                <a:solidFill>
                  <a:schemeClr val="tx1"/>
                </a:solidFill>
              </a:rPr>
              <a:t>: aucune </a:t>
            </a:r>
            <a:r>
              <a:rPr lang="fr-FR" sz="1300" dirty="0" smtClean="0">
                <a:solidFill>
                  <a:schemeClr val="tx1"/>
                </a:solidFill>
              </a:rPr>
              <a:t>hiérarchisation pour </a:t>
            </a:r>
            <a:r>
              <a:rPr lang="fr-FR" sz="1300" dirty="0">
                <a:solidFill>
                  <a:schemeClr val="tx1"/>
                </a:solidFill>
              </a:rPr>
              <a:t>éviter toute </a:t>
            </a:r>
            <a:r>
              <a:rPr lang="fr-FR" sz="1300" dirty="0" smtClean="0">
                <a:solidFill>
                  <a:schemeClr val="tx1"/>
                </a:solidFill>
              </a:rPr>
              <a:t>autocensure</a:t>
            </a:r>
          </a:p>
          <a:p>
            <a:pPr algn="just" defTabSz="457200">
              <a:spcBef>
                <a:spcPts val="600"/>
              </a:spcBef>
              <a:spcAft>
                <a:spcPts val="600"/>
              </a:spcAft>
              <a:buClr>
                <a:srgbClr val="FF0000"/>
              </a:buClr>
              <a:buSzPct val="100000"/>
              <a:defRPr/>
            </a:pPr>
            <a:r>
              <a:rPr lang="fr-FR" sz="1300" b="1" dirty="0">
                <a:solidFill>
                  <a:schemeClr val="tx1"/>
                </a:solidFill>
              </a:rPr>
              <a:t>&gt; </a:t>
            </a:r>
            <a:r>
              <a:rPr lang="fr-FR" sz="1300" b="1" dirty="0" smtClean="0"/>
              <a:t>La date de formulation des vœux n’est pas prise en compte </a:t>
            </a:r>
            <a:r>
              <a:rPr lang="fr-FR" sz="1300" dirty="0">
                <a:solidFill>
                  <a:schemeClr val="tx1"/>
                </a:solidFill>
              </a:rPr>
              <a:t>pour l’examen du dossier</a:t>
            </a:r>
          </a:p>
          <a:p>
            <a:pPr lvl="0" algn="just" defTabSz="457200">
              <a:spcBef>
                <a:spcPts val="600"/>
              </a:spcBef>
              <a:spcAft>
                <a:spcPts val="600"/>
              </a:spcAft>
              <a:buClr>
                <a:srgbClr val="FF0000"/>
              </a:buClr>
              <a:buSzPct val="100000"/>
              <a:defRPr/>
            </a:pPr>
            <a:r>
              <a:rPr lang="fr-FR" sz="1400" b="1" dirty="0" smtClean="0">
                <a:solidFill>
                  <a:schemeClr val="tx1"/>
                </a:solidFill>
              </a:rPr>
              <a:t>&gt; </a:t>
            </a:r>
            <a:r>
              <a:rPr lang="fr-FR" sz="1400" b="1" dirty="0"/>
              <a:t>Des vœux qui ne sont connus que de vous </a:t>
            </a:r>
            <a:r>
              <a:rPr lang="fr-FR" sz="1400" dirty="0" smtClean="0">
                <a:solidFill>
                  <a:schemeClr val="tx1"/>
                </a:solidFill>
              </a:rPr>
              <a:t>: la formation ne connait que le vœu qui la concerne </a:t>
            </a:r>
            <a:endParaRPr lang="fr-FR" sz="1400" dirty="0">
              <a:solidFill>
                <a:schemeClr val="tx1"/>
              </a:solidFill>
            </a:endParaRPr>
          </a:p>
          <a:p>
            <a:pPr lvl="0" defTabSz="457200">
              <a:spcBef>
                <a:spcPct val="20000"/>
              </a:spcBef>
              <a:spcAft>
                <a:spcPts val="0"/>
              </a:spcAft>
              <a:buClr>
                <a:srgbClr val="FF0000"/>
              </a:buClr>
              <a:buSzPct val="100000"/>
              <a:defRPr/>
            </a:pPr>
            <a:r>
              <a:rPr lang="fr-FR" dirty="0">
                <a:solidFill>
                  <a:srgbClr val="3D566E"/>
                </a:solidFill>
                <a:latin typeface="Calibri"/>
              </a:rPr>
              <a:t> </a:t>
            </a:r>
          </a:p>
          <a:p>
            <a:pPr lvl="0" defTabSz="457200">
              <a:spcBef>
                <a:spcPct val="20000"/>
              </a:spcBef>
              <a:spcAft>
                <a:spcPts val="0"/>
              </a:spcAft>
              <a:buClr>
                <a:srgbClr val="FF0000"/>
              </a:buClr>
              <a:buSzPct val="100000"/>
              <a:defRPr/>
            </a:pPr>
            <a:endParaRPr lang="fr-FR" dirty="0">
              <a:solidFill>
                <a:srgbClr val="3D566E"/>
              </a:solidFill>
              <a:latin typeface="Calibri"/>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15</a:t>
            </a:fld>
            <a:endParaRPr lang="fr-FR"/>
          </a:p>
        </p:txBody>
      </p:sp>
      <p:sp>
        <p:nvSpPr>
          <p:cNvPr id="7" name="Rectangle à coins arrondis 6"/>
          <p:cNvSpPr/>
          <p:nvPr/>
        </p:nvSpPr>
        <p:spPr>
          <a:xfrm>
            <a:off x="4943061" y="84866"/>
            <a:ext cx="3750388"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Entre le </a:t>
            </a:r>
            <a:r>
              <a:rPr lang="fr-FR" sz="1400" b="1" kern="0" dirty="0" smtClean="0">
                <a:solidFill>
                  <a:srgbClr val="000091"/>
                </a:solidFill>
                <a:latin typeface="Arial"/>
              </a:rPr>
              <a:t>15 janvier </a:t>
            </a:r>
            <a:endParaRPr lang="fr-FR" sz="1400" b="1" kern="0" dirty="0">
              <a:solidFill>
                <a:srgbClr val="000091"/>
              </a:solidFill>
              <a:latin typeface="Arial"/>
            </a:endParaRPr>
          </a:p>
          <a:p>
            <a:pPr algn="ctr"/>
            <a:r>
              <a:rPr lang="fr-FR" sz="1400" b="1" kern="0" dirty="0">
                <a:solidFill>
                  <a:srgbClr val="000091"/>
                </a:solidFill>
                <a:latin typeface="Arial"/>
              </a:rPr>
              <a:t>et le </a:t>
            </a:r>
            <a:r>
              <a:rPr lang="fr-FR" sz="1400" b="1" kern="0" dirty="0" smtClean="0">
                <a:solidFill>
                  <a:srgbClr val="000091"/>
                </a:solidFill>
                <a:latin typeface="Arial"/>
              </a:rPr>
              <a:t>13 </a:t>
            </a:r>
            <a:r>
              <a:rPr lang="fr-FR" sz="1400" b="1" kern="0" dirty="0">
                <a:solidFill>
                  <a:srgbClr val="000091"/>
                </a:solidFill>
                <a:latin typeface="Arial"/>
              </a:rPr>
              <a:t>mars </a:t>
            </a:r>
            <a:r>
              <a:rPr lang="fr-FR" sz="1400" b="1" kern="0" dirty="0" smtClean="0">
                <a:solidFill>
                  <a:srgbClr val="000091"/>
                </a:solidFill>
                <a:latin typeface="Arial"/>
              </a:rPr>
              <a:t>2025 </a:t>
            </a:r>
            <a:r>
              <a:rPr lang="fr-FR" sz="1400" b="1" kern="0" dirty="0">
                <a:solidFill>
                  <a:srgbClr val="000091"/>
                </a:solidFill>
                <a:latin typeface="Arial"/>
              </a:rPr>
              <a:t>inclus</a:t>
            </a:r>
          </a:p>
        </p:txBody>
      </p:sp>
      <p:sp>
        <p:nvSpPr>
          <p:cNvPr id="4" name="Rectangle à coins arrondis 3"/>
          <p:cNvSpPr/>
          <p:nvPr/>
        </p:nvSpPr>
        <p:spPr>
          <a:xfrm>
            <a:off x="343845" y="3999954"/>
            <a:ext cx="8349604" cy="578672"/>
          </a:xfrm>
          <a:prstGeom prst="roundRect">
            <a:avLst/>
          </a:prstGeom>
          <a:solidFill>
            <a:srgbClr val="A55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a:solidFill>
                  <a:schemeClr val="bg1"/>
                </a:solidFill>
              </a:rPr>
              <a:t>Conseil :</a:t>
            </a:r>
            <a:r>
              <a:rPr lang="fr-FR" sz="1600" b="1" kern="0" dirty="0">
                <a:solidFill>
                  <a:schemeClr val="bg1"/>
                </a:solidFill>
              </a:rPr>
              <a:t> diversifiez vos vœux et </a:t>
            </a:r>
            <a:r>
              <a:rPr lang="fr-FR" sz="1600" b="1" u="sng" kern="0" dirty="0">
                <a:solidFill>
                  <a:schemeClr val="bg1"/>
                </a:solidFill>
              </a:rPr>
              <a:t>évitez impérativement </a:t>
            </a:r>
            <a:r>
              <a:rPr lang="fr-FR" sz="1600" b="1" kern="0" dirty="0">
                <a:solidFill>
                  <a:schemeClr val="bg1"/>
                </a:solidFill>
              </a:rPr>
              <a:t>de n’en formuler qu’un seul</a:t>
            </a:r>
            <a:r>
              <a:rPr lang="fr-FR" sz="1600" kern="0" dirty="0">
                <a:solidFill>
                  <a:schemeClr val="bg1"/>
                </a:solidFill>
              </a:rPr>
              <a:t> </a:t>
            </a:r>
            <a:endParaRPr lang="fr-FR" sz="1600" dirty="0">
              <a:solidFill>
                <a:schemeClr val="bg1"/>
              </a:solidFill>
            </a:endParaRPr>
          </a:p>
        </p:txBody>
      </p:sp>
    </p:spTree>
    <p:extLst>
      <p:ext uri="{BB962C8B-B14F-4D97-AF65-F5344CB8AC3E}">
        <p14:creationId xmlns:p14="http://schemas.microsoft.com/office/powerpoint/2010/main" val="24835355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271920" y="1069050"/>
            <a:ext cx="8406337" cy="3435886"/>
          </a:xfrm>
        </p:spPr>
        <p:txBody>
          <a:bodyPr/>
          <a:lstStyle/>
          <a:p>
            <a:pPr marL="0" lvl="1" indent="0" algn="just" defTabSz="457200">
              <a:lnSpc>
                <a:spcPct val="110000"/>
              </a:lnSpc>
              <a:spcBef>
                <a:spcPct val="20000"/>
              </a:spcBef>
              <a:spcAft>
                <a:spcPts val="0"/>
              </a:spcAft>
              <a:buClr>
                <a:srgbClr val="FF0000"/>
              </a:buClr>
              <a:buNone/>
              <a:defRPr/>
            </a:pPr>
            <a:r>
              <a:rPr lang="fr-FR" sz="1800" b="1" dirty="0">
                <a:solidFill>
                  <a:srgbClr val="EC130E"/>
                </a:solidFill>
              </a:rPr>
              <a:t>&gt; </a:t>
            </a:r>
            <a:r>
              <a:rPr lang="fr-FR" sz="1600" b="1" dirty="0">
                <a:solidFill>
                  <a:schemeClr val="bg1"/>
                </a:solidFill>
                <a:highlight>
                  <a:srgbClr val="0000FF"/>
                </a:highlight>
              </a:rPr>
              <a:t>Un vœu multiple est un regroupement de plusieurs formations </a:t>
            </a:r>
            <a:r>
              <a:rPr lang="fr-FR" sz="1600" b="1" dirty="0" smtClean="0">
                <a:solidFill>
                  <a:schemeClr val="bg1"/>
                </a:solidFill>
                <a:highlight>
                  <a:srgbClr val="0000FF"/>
                </a:highlight>
              </a:rPr>
              <a:t>similaires</a:t>
            </a:r>
            <a:r>
              <a:rPr lang="fr-FR" sz="1600" dirty="0" smtClean="0">
                <a:solidFill>
                  <a:schemeClr val="tx1"/>
                </a:solidFill>
              </a:rPr>
              <a:t> (</a:t>
            </a:r>
            <a:r>
              <a:rPr lang="fr-FR" sz="1600" i="1" dirty="0" smtClean="0">
                <a:solidFill>
                  <a:schemeClr val="tx1"/>
                </a:solidFill>
              </a:rPr>
              <a:t>exemple</a:t>
            </a:r>
            <a:r>
              <a:rPr lang="fr-FR" sz="1600" i="1" dirty="0">
                <a:solidFill>
                  <a:schemeClr val="tx1"/>
                </a:solidFill>
              </a:rPr>
              <a:t> : le vœu multiple BTS « Management commercial opérationnel » qui regroupe toutes les formations de BTS « MCO » à l’échelle nationale).</a:t>
            </a:r>
          </a:p>
          <a:p>
            <a:pPr marL="0" lvl="1" indent="0" algn="just" defTabSz="457200">
              <a:lnSpc>
                <a:spcPct val="110000"/>
              </a:lnSpc>
              <a:spcBef>
                <a:spcPct val="20000"/>
              </a:spcBef>
              <a:spcAft>
                <a:spcPts val="0"/>
              </a:spcAft>
              <a:buClr>
                <a:srgbClr val="FF0000"/>
              </a:buClr>
              <a:buNone/>
              <a:defRPr/>
            </a:pPr>
            <a:endParaRPr lang="fr-FR" sz="200" dirty="0">
              <a:solidFill>
                <a:srgbClr val="3D566E"/>
              </a:solidFill>
            </a:endParaRPr>
          </a:p>
          <a:p>
            <a:pPr marL="0" lvl="1" indent="0" algn="just" defTabSz="457200">
              <a:lnSpc>
                <a:spcPct val="110000"/>
              </a:lnSpc>
              <a:spcBef>
                <a:spcPct val="20000"/>
              </a:spcBef>
              <a:spcAft>
                <a:spcPts val="0"/>
              </a:spcAft>
              <a:buClr>
                <a:srgbClr val="FF0000"/>
              </a:buClr>
              <a:buNone/>
              <a:defRPr/>
            </a:pPr>
            <a:r>
              <a:rPr lang="fr-FR" sz="1600" b="1" dirty="0">
                <a:solidFill>
                  <a:srgbClr val="EC130E"/>
                </a:solidFill>
              </a:rPr>
              <a:t>&gt; </a:t>
            </a:r>
            <a:r>
              <a:rPr lang="fr-FR" sz="1600" b="1" dirty="0">
                <a:solidFill>
                  <a:schemeClr val="bg1"/>
                </a:solidFill>
                <a:highlight>
                  <a:srgbClr val="0000FF"/>
                </a:highlight>
              </a:rPr>
              <a:t>Un vœu multiple compte pour un </a:t>
            </a:r>
            <a:r>
              <a:rPr lang="fr-FR" sz="1600" b="1" dirty="0" smtClean="0">
                <a:solidFill>
                  <a:schemeClr val="bg1"/>
                </a:solidFill>
                <a:highlight>
                  <a:srgbClr val="0000FF"/>
                </a:highlight>
              </a:rPr>
              <a:t>vœu</a:t>
            </a:r>
            <a:r>
              <a:rPr lang="fr-FR" sz="1600" dirty="0" smtClean="0">
                <a:solidFill>
                  <a:schemeClr val="tx1"/>
                </a:solidFill>
              </a:rPr>
              <a:t> parmi </a:t>
            </a:r>
            <a:r>
              <a:rPr lang="fr-FR" sz="1600" dirty="0">
                <a:solidFill>
                  <a:schemeClr val="tx1"/>
                </a:solidFill>
              </a:rPr>
              <a:t>les 10 vœux possibles.</a:t>
            </a:r>
          </a:p>
          <a:p>
            <a:pPr marL="0" lvl="1" indent="0" algn="just" defTabSz="457200">
              <a:spcBef>
                <a:spcPts val="0"/>
              </a:spcBef>
              <a:spcAft>
                <a:spcPts val="0"/>
              </a:spcAft>
              <a:buClr>
                <a:srgbClr val="FF0000"/>
              </a:buClr>
              <a:buNone/>
              <a:defRPr/>
            </a:pPr>
            <a:endParaRPr lang="fr-FR" sz="800" dirty="0">
              <a:solidFill>
                <a:srgbClr val="3D566E"/>
              </a:solidFill>
            </a:endParaRPr>
          </a:p>
          <a:p>
            <a:pPr marL="0" lvl="1" indent="0" algn="just" defTabSz="457200">
              <a:lnSpc>
                <a:spcPct val="110000"/>
              </a:lnSpc>
              <a:spcBef>
                <a:spcPct val="20000"/>
              </a:spcBef>
              <a:spcAft>
                <a:spcPts val="0"/>
              </a:spcAft>
              <a:buClr>
                <a:srgbClr val="FF0000"/>
              </a:buClr>
              <a:buNone/>
              <a:defRPr/>
            </a:pPr>
            <a:r>
              <a:rPr lang="fr-FR" sz="1600" b="1" dirty="0" smtClean="0">
                <a:solidFill>
                  <a:srgbClr val="EC130E"/>
                </a:solidFill>
              </a:rPr>
              <a:t>&gt; </a:t>
            </a:r>
            <a:r>
              <a:rPr lang="fr-FR" sz="1600" b="1" dirty="0">
                <a:solidFill>
                  <a:schemeClr val="bg1"/>
                </a:solidFill>
                <a:highlight>
                  <a:srgbClr val="0000FF"/>
                </a:highlight>
              </a:rPr>
              <a:t>Chaque vœu multiple est composé de sous-vœux qui correspondent chacun à un établissement différent</a:t>
            </a:r>
            <a:r>
              <a:rPr lang="fr-FR" sz="1600" b="1" dirty="0" smtClean="0">
                <a:solidFill>
                  <a:schemeClr val="bg1"/>
                </a:solidFill>
                <a:highlight>
                  <a:srgbClr val="0000FF"/>
                </a:highlight>
              </a:rPr>
              <a:t>.</a:t>
            </a:r>
            <a:r>
              <a:rPr lang="fr-FR" sz="1600" dirty="0" smtClean="0">
                <a:solidFill>
                  <a:schemeClr val="tx1"/>
                </a:solidFill>
              </a:rPr>
              <a:t> Vous </a:t>
            </a:r>
            <a:r>
              <a:rPr lang="fr-FR" sz="1600" dirty="0">
                <a:solidFill>
                  <a:schemeClr val="tx1"/>
                </a:solidFill>
              </a:rPr>
              <a:t>pouvez choisir un ou plusieurs établissements, sans avoir besoin de les classer. </a:t>
            </a:r>
            <a:endParaRPr lang="fr-FR" sz="1600" dirty="0" smtClean="0">
              <a:solidFill>
                <a:schemeClr val="tx1"/>
              </a:solidFill>
            </a:endParaRPr>
          </a:p>
          <a:p>
            <a:pPr marL="0" lvl="1" indent="0" algn="just" defTabSz="457200">
              <a:lnSpc>
                <a:spcPct val="110000"/>
              </a:lnSpc>
              <a:spcBef>
                <a:spcPct val="20000"/>
              </a:spcBef>
              <a:spcAft>
                <a:spcPts val="0"/>
              </a:spcAft>
              <a:buClr>
                <a:srgbClr val="FF0000"/>
              </a:buClr>
              <a:buNone/>
              <a:defRPr/>
            </a:pPr>
            <a:r>
              <a:rPr lang="fr-FR" sz="1600" b="1" dirty="0">
                <a:solidFill>
                  <a:srgbClr val="EC130E"/>
                </a:solidFill>
              </a:rPr>
              <a:t>&gt; </a:t>
            </a:r>
            <a:r>
              <a:rPr lang="fr-FR" sz="1600" b="1" dirty="0" smtClean="0">
                <a:solidFill>
                  <a:schemeClr val="bg1"/>
                </a:solidFill>
                <a:highlight>
                  <a:srgbClr val="0000FF"/>
                </a:highlight>
              </a:rPr>
              <a:t>Sauf exception (</a:t>
            </a:r>
            <a:r>
              <a:rPr lang="fr-FR" sz="1600" b="1" dirty="0" smtClean="0">
                <a:solidFill>
                  <a:srgbClr val="FF0000"/>
                </a:solidFill>
                <a:highlight>
                  <a:srgbClr val="0000FF"/>
                </a:highlight>
              </a:rPr>
              <a:t>PASS Ile-de-France</a:t>
            </a:r>
            <a:r>
              <a:rPr lang="fr-FR" sz="1600" b="1" dirty="0" smtClean="0">
                <a:solidFill>
                  <a:schemeClr val="bg1"/>
                </a:solidFill>
                <a:highlight>
                  <a:srgbClr val="0000FF"/>
                </a:highlight>
              </a:rPr>
              <a:t>), il n’y a pas de vœu </a:t>
            </a:r>
            <a:r>
              <a:rPr lang="fr-FR" sz="1600" b="1" dirty="0">
                <a:solidFill>
                  <a:schemeClr val="bg1"/>
                </a:solidFill>
                <a:highlight>
                  <a:srgbClr val="0000FF"/>
                </a:highlight>
              </a:rPr>
              <a:t>multiple </a:t>
            </a:r>
            <a:r>
              <a:rPr lang="fr-FR" sz="1600" b="1" dirty="0" smtClean="0">
                <a:solidFill>
                  <a:schemeClr val="bg1"/>
                </a:solidFill>
                <a:highlight>
                  <a:srgbClr val="0000FF"/>
                </a:highlight>
              </a:rPr>
              <a:t>pour les </a:t>
            </a:r>
            <a:r>
              <a:rPr lang="fr-FR" sz="1600" b="1" dirty="0">
                <a:solidFill>
                  <a:schemeClr val="bg1"/>
                </a:solidFill>
                <a:highlight>
                  <a:srgbClr val="0000FF"/>
                </a:highlight>
              </a:rPr>
              <a:t>l</a:t>
            </a:r>
            <a:r>
              <a:rPr lang="fr-FR" sz="1600" b="1" dirty="0" smtClean="0">
                <a:solidFill>
                  <a:schemeClr val="bg1"/>
                </a:solidFill>
                <a:highlight>
                  <a:srgbClr val="0000FF"/>
                </a:highlight>
              </a:rPr>
              <a:t>icences </a:t>
            </a:r>
            <a:endParaRPr lang="fr-FR" sz="1600" dirty="0">
              <a:solidFill>
                <a:srgbClr val="3D566E"/>
              </a:solidFill>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16</a:t>
            </a:fld>
            <a:endParaRPr lang="fr-FR"/>
          </a:p>
        </p:txBody>
      </p:sp>
      <p:sp>
        <p:nvSpPr>
          <p:cNvPr id="8" name="Rectangle à coins arrondis 7"/>
          <p:cNvSpPr/>
          <p:nvPr/>
        </p:nvSpPr>
        <p:spPr>
          <a:xfrm>
            <a:off x="4886325" y="86105"/>
            <a:ext cx="387873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Les vœux multiples, pour vous donner plus </a:t>
            </a:r>
            <a:r>
              <a:rPr lang="fr-FR" sz="1400" b="1" kern="0" dirty="0" smtClean="0">
                <a:solidFill>
                  <a:srgbClr val="000091"/>
                </a:solidFill>
                <a:latin typeface="Arial"/>
              </a:rPr>
              <a:t>d’opportunités 1/4</a:t>
            </a:r>
            <a:endParaRPr lang="fr-FR" sz="1400" b="1" kern="0" dirty="0">
              <a:solidFill>
                <a:srgbClr val="000091"/>
              </a:solidFill>
              <a:latin typeface="Arial"/>
            </a:endParaRPr>
          </a:p>
        </p:txBody>
      </p:sp>
      <p:sp>
        <p:nvSpPr>
          <p:cNvPr id="4" name="Rectangle à coins arrondis 3"/>
          <p:cNvSpPr/>
          <p:nvPr/>
        </p:nvSpPr>
        <p:spPr>
          <a:xfrm>
            <a:off x="342336" y="3797735"/>
            <a:ext cx="8335921" cy="846483"/>
          </a:xfrm>
          <a:prstGeom prst="roundRect">
            <a:avLst/>
          </a:prstGeom>
          <a:solidFill>
            <a:srgbClr val="A55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457200">
              <a:lnSpc>
                <a:spcPct val="90000"/>
              </a:lnSpc>
              <a:buSzPct val="100000"/>
              <a:defRPr/>
            </a:pPr>
            <a:r>
              <a:rPr lang="fr-FR" sz="1600" b="1" u="sng" dirty="0">
                <a:solidFill>
                  <a:schemeClr val="bg1"/>
                </a:solidFill>
              </a:rPr>
              <a:t>A noter</a:t>
            </a:r>
            <a:r>
              <a:rPr lang="fr-FR" sz="1600" b="1" dirty="0">
                <a:solidFill>
                  <a:schemeClr val="bg1"/>
                </a:solidFill>
              </a:rPr>
              <a:t> </a:t>
            </a:r>
            <a:r>
              <a:rPr lang="fr-FR" sz="1400" kern="0" dirty="0">
                <a:solidFill>
                  <a:schemeClr val="bg1"/>
                </a:solidFill>
              </a:rPr>
              <a:t>: </a:t>
            </a:r>
            <a:r>
              <a:rPr lang="fr-FR" sz="1600" kern="0" dirty="0">
                <a:solidFill>
                  <a:schemeClr val="bg1"/>
                </a:solidFill>
              </a:rPr>
              <a:t>Il n’est possible de sélectionner que 5 vœux multiples maximum pour les filières IFSI, orthoptie, audioprothèse et orthophonie qui sont regroupées au niveau territorial.</a:t>
            </a:r>
          </a:p>
        </p:txBody>
      </p:sp>
    </p:spTree>
    <p:extLst>
      <p:ext uri="{BB962C8B-B14F-4D97-AF65-F5344CB8AC3E}">
        <p14:creationId xmlns:p14="http://schemas.microsoft.com/office/powerpoint/2010/main" val="26665028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264046" y="950855"/>
            <a:ext cx="8424000" cy="3507894"/>
          </a:xfrm>
        </p:spPr>
        <p:txBody>
          <a:bodyPr/>
          <a:lstStyle/>
          <a:p>
            <a:r>
              <a:rPr lang="fr-FR" sz="1800" b="1" dirty="0" smtClean="0"/>
              <a:t>Les </a:t>
            </a:r>
            <a:r>
              <a:rPr lang="fr-FR" sz="1800" b="1" dirty="0"/>
              <a:t>formations dont </a:t>
            </a:r>
            <a:r>
              <a:rPr lang="fr-FR" sz="1800" b="1" u="sng" dirty="0"/>
              <a:t>le nombre de sous-vœux </a:t>
            </a:r>
            <a:r>
              <a:rPr lang="fr-FR" sz="1700" b="1" u="sng" dirty="0"/>
              <a:t>est limité à 10 par vœu multiple dans la limite de 20 sous-vœux au total</a:t>
            </a:r>
            <a:r>
              <a:rPr lang="fr-FR" sz="1800" b="1" dirty="0"/>
              <a:t> : </a:t>
            </a:r>
            <a:endParaRPr lang="fr-FR" sz="800" b="1" dirty="0"/>
          </a:p>
          <a:p>
            <a:pPr>
              <a:lnSpc>
                <a:spcPct val="150000"/>
              </a:lnSpc>
            </a:pPr>
            <a:r>
              <a:rPr lang="fr-FR" sz="1600" b="1" dirty="0" smtClean="0">
                <a:solidFill>
                  <a:srgbClr val="EC130E"/>
                </a:solidFill>
              </a:rPr>
              <a:t>&gt; </a:t>
            </a:r>
            <a:r>
              <a:rPr lang="fr-FR" sz="1600" b="1" dirty="0" smtClean="0">
                <a:solidFill>
                  <a:schemeClr val="bg1"/>
                </a:solidFill>
                <a:highlight>
                  <a:srgbClr val="0000FF"/>
                </a:highlight>
              </a:rPr>
              <a:t>Les </a:t>
            </a:r>
            <a:r>
              <a:rPr lang="fr-FR" sz="1600" b="1" dirty="0">
                <a:solidFill>
                  <a:schemeClr val="bg1"/>
                </a:solidFill>
                <a:highlight>
                  <a:srgbClr val="0000FF"/>
                </a:highlight>
              </a:rPr>
              <a:t>BTS et les </a:t>
            </a:r>
            <a:r>
              <a:rPr lang="fr-FR" sz="1600" b="1" dirty="0" smtClean="0">
                <a:solidFill>
                  <a:schemeClr val="bg1"/>
                </a:solidFill>
                <a:highlight>
                  <a:srgbClr val="0000FF"/>
                </a:highlight>
              </a:rPr>
              <a:t>BUT</a:t>
            </a:r>
            <a:r>
              <a:rPr lang="fr-FR" sz="1600" dirty="0" smtClean="0">
                <a:solidFill>
                  <a:schemeClr val="tx1"/>
                </a:solidFill>
              </a:rPr>
              <a:t> regroupés </a:t>
            </a:r>
            <a:r>
              <a:rPr lang="fr-FR" sz="1600" dirty="0">
                <a:solidFill>
                  <a:schemeClr val="tx1"/>
                </a:solidFill>
              </a:rPr>
              <a:t>par </a:t>
            </a:r>
            <a:r>
              <a:rPr lang="fr-FR" sz="1600" b="1" dirty="0">
                <a:solidFill>
                  <a:schemeClr val="tx1"/>
                </a:solidFill>
              </a:rPr>
              <a:t>spécialité à l’échelle nationale </a:t>
            </a:r>
            <a:endParaRPr lang="fr-FR" sz="1600" b="1" dirty="0" smtClean="0">
              <a:solidFill>
                <a:schemeClr val="tx1"/>
              </a:solidFill>
            </a:endParaRPr>
          </a:p>
          <a:p>
            <a:pPr>
              <a:lnSpc>
                <a:spcPct val="150000"/>
              </a:lnSpc>
            </a:pPr>
            <a:r>
              <a:rPr lang="fr-FR" sz="1600" b="1" dirty="0">
                <a:solidFill>
                  <a:srgbClr val="EC130E"/>
                </a:solidFill>
              </a:rPr>
              <a:t>&gt; </a:t>
            </a:r>
            <a:r>
              <a:rPr lang="fr-FR" sz="1600" b="1" dirty="0" smtClean="0">
                <a:solidFill>
                  <a:schemeClr val="bg1"/>
                </a:solidFill>
                <a:highlight>
                  <a:srgbClr val="0000FF"/>
                </a:highlight>
              </a:rPr>
              <a:t>Les </a:t>
            </a:r>
            <a:r>
              <a:rPr lang="fr-FR" sz="1600" b="1" dirty="0">
                <a:solidFill>
                  <a:schemeClr val="bg1"/>
                </a:solidFill>
                <a:highlight>
                  <a:srgbClr val="0000FF"/>
                </a:highlight>
              </a:rPr>
              <a:t>DN </a:t>
            </a:r>
            <a:r>
              <a:rPr lang="fr-FR" sz="1600" b="1" dirty="0" smtClean="0">
                <a:solidFill>
                  <a:schemeClr val="bg1"/>
                </a:solidFill>
                <a:highlight>
                  <a:srgbClr val="0000FF"/>
                </a:highlight>
              </a:rPr>
              <a:t>MADE</a:t>
            </a:r>
            <a:r>
              <a:rPr lang="fr-FR" sz="1600" dirty="0" smtClean="0">
                <a:solidFill>
                  <a:schemeClr val="tx1"/>
                </a:solidFill>
              </a:rPr>
              <a:t> regroupés </a:t>
            </a:r>
            <a:r>
              <a:rPr lang="fr-FR" sz="1600" dirty="0">
                <a:solidFill>
                  <a:schemeClr val="tx1"/>
                </a:solidFill>
              </a:rPr>
              <a:t>par </a:t>
            </a:r>
            <a:r>
              <a:rPr lang="fr-FR" sz="1600" b="1" dirty="0">
                <a:solidFill>
                  <a:schemeClr val="tx1"/>
                </a:solidFill>
              </a:rPr>
              <a:t>mention à l’échelle nationale </a:t>
            </a:r>
          </a:p>
          <a:p>
            <a:pPr>
              <a:lnSpc>
                <a:spcPct val="150000"/>
              </a:lnSpc>
            </a:pPr>
            <a:r>
              <a:rPr lang="fr-FR" sz="1600" b="1" dirty="0">
                <a:solidFill>
                  <a:srgbClr val="EC130E"/>
                </a:solidFill>
              </a:rPr>
              <a:t>&gt; </a:t>
            </a:r>
            <a:r>
              <a:rPr lang="fr-FR" sz="1600" b="1" dirty="0" smtClean="0">
                <a:solidFill>
                  <a:schemeClr val="bg1"/>
                </a:solidFill>
                <a:highlight>
                  <a:srgbClr val="0000FF"/>
                </a:highlight>
              </a:rPr>
              <a:t>Les DCG</a:t>
            </a:r>
            <a:r>
              <a:rPr lang="fr-FR" sz="1600" dirty="0" smtClean="0">
                <a:solidFill>
                  <a:schemeClr val="tx1"/>
                </a:solidFill>
              </a:rPr>
              <a:t> (diplôme </a:t>
            </a:r>
            <a:r>
              <a:rPr lang="fr-FR" sz="1600" dirty="0">
                <a:solidFill>
                  <a:schemeClr val="tx1"/>
                </a:solidFill>
              </a:rPr>
              <a:t>de comptabilité et de gestion) regroupés à </a:t>
            </a:r>
            <a:r>
              <a:rPr lang="fr-FR" sz="1600" b="1" dirty="0">
                <a:solidFill>
                  <a:schemeClr val="tx1"/>
                </a:solidFill>
              </a:rPr>
              <a:t>l’échelle nationale </a:t>
            </a:r>
          </a:p>
          <a:p>
            <a:pPr>
              <a:spcAft>
                <a:spcPts val="600"/>
              </a:spcAft>
            </a:pPr>
            <a:r>
              <a:rPr lang="fr-FR" sz="1600" b="1" dirty="0" smtClean="0">
                <a:solidFill>
                  <a:srgbClr val="EC130E"/>
                </a:solidFill>
              </a:rPr>
              <a:t>&gt; </a:t>
            </a:r>
            <a:r>
              <a:rPr lang="fr-FR" sz="1600" b="1" dirty="0" smtClean="0">
                <a:solidFill>
                  <a:schemeClr val="bg1"/>
                </a:solidFill>
                <a:highlight>
                  <a:srgbClr val="0000FF"/>
                </a:highlight>
              </a:rPr>
              <a:t>Les </a:t>
            </a:r>
            <a:r>
              <a:rPr lang="fr-FR" sz="1600" b="1" dirty="0">
                <a:solidFill>
                  <a:schemeClr val="bg1"/>
                </a:solidFill>
                <a:highlight>
                  <a:srgbClr val="0000FF"/>
                </a:highlight>
              </a:rPr>
              <a:t>classes prépas</a:t>
            </a:r>
            <a:r>
              <a:rPr lang="fr-FR" sz="1600" b="1" dirty="0"/>
              <a:t> </a:t>
            </a:r>
            <a:r>
              <a:rPr lang="fr-FR" sz="1600" dirty="0">
                <a:solidFill>
                  <a:schemeClr val="tx1"/>
                </a:solidFill>
              </a:rPr>
              <a:t>regroupées </a:t>
            </a:r>
            <a:r>
              <a:rPr lang="fr-FR" sz="1600" b="1" dirty="0">
                <a:solidFill>
                  <a:schemeClr val="tx1"/>
                </a:solidFill>
              </a:rPr>
              <a:t>par voie à l’échelle </a:t>
            </a:r>
            <a:r>
              <a:rPr lang="fr-FR" sz="1600" b="1" dirty="0" smtClean="0">
                <a:solidFill>
                  <a:schemeClr val="tx1"/>
                </a:solidFill>
              </a:rPr>
              <a:t>nationale (</a:t>
            </a:r>
            <a:r>
              <a:rPr lang="fr-FR" sz="1600" b="1" u="sng" dirty="0" smtClean="0">
                <a:solidFill>
                  <a:srgbClr val="FF0000"/>
                </a:solidFill>
                <a:effectLst>
                  <a:outerShdw blurRad="38100" dist="38100" dir="2700000" algn="tl">
                    <a:srgbClr val="000000">
                      <a:alpha val="43137"/>
                    </a:srgbClr>
                  </a:outerShdw>
                </a:effectLst>
              </a:rPr>
              <a:t>spécificité </a:t>
            </a:r>
            <a:r>
              <a:rPr lang="fr-FR" sz="1600" b="1" u="sng" dirty="0" smtClean="0">
                <a:solidFill>
                  <a:srgbClr val="FF0000"/>
                </a:solidFill>
                <a:effectLst>
                  <a:outerShdw blurRad="38100" dist="38100" dir="2700000" algn="tl">
                    <a:srgbClr val="000000">
                      <a:alpha val="43137"/>
                    </a:srgbClr>
                  </a:outerShdw>
                </a:effectLst>
              </a:rPr>
              <a:t>des sous vœux de </a:t>
            </a:r>
            <a:r>
              <a:rPr lang="fr-FR" sz="1600" b="1" u="sng" dirty="0" smtClean="0">
                <a:solidFill>
                  <a:srgbClr val="FF0000"/>
                </a:solidFill>
                <a:effectLst>
                  <a:outerShdw blurRad="38100" dist="38100" dir="2700000" algn="tl">
                    <a:srgbClr val="000000">
                      <a:alpha val="43137"/>
                    </a:srgbClr>
                  </a:outerShdw>
                </a:effectLst>
              </a:rPr>
              <a:t>l’internat</a:t>
            </a:r>
            <a:r>
              <a:rPr lang="fr-FR" sz="1600" b="1" dirty="0" smtClean="0">
                <a:solidFill>
                  <a:schemeClr val="tx1"/>
                </a:solidFill>
              </a:rPr>
              <a:t>)</a:t>
            </a:r>
          </a:p>
          <a:p>
            <a:pPr>
              <a:spcBef>
                <a:spcPts val="600"/>
              </a:spcBef>
              <a:spcAft>
                <a:spcPts val="0"/>
              </a:spcAft>
            </a:pPr>
            <a:r>
              <a:rPr lang="fr-FR" sz="1600" b="1" dirty="0" smtClean="0">
                <a:solidFill>
                  <a:srgbClr val="EC130E"/>
                </a:solidFill>
              </a:rPr>
              <a:t>&gt; </a:t>
            </a:r>
            <a:r>
              <a:rPr lang="fr-FR" sz="1600" b="1" dirty="0" smtClean="0">
                <a:solidFill>
                  <a:schemeClr val="bg1"/>
                </a:solidFill>
                <a:highlight>
                  <a:srgbClr val="0000FF"/>
                </a:highlight>
              </a:rPr>
              <a:t>Les </a:t>
            </a:r>
            <a:r>
              <a:rPr lang="fr-FR" sz="1600" b="1" dirty="0">
                <a:solidFill>
                  <a:schemeClr val="bg1"/>
                </a:solidFill>
                <a:highlight>
                  <a:srgbClr val="0000FF"/>
                </a:highlight>
              </a:rPr>
              <a:t>EFTS</a:t>
            </a:r>
            <a:r>
              <a:rPr lang="fr-FR" sz="1600" b="1" dirty="0"/>
              <a:t> </a:t>
            </a:r>
            <a:r>
              <a:rPr lang="fr-FR" sz="1600" dirty="0">
                <a:solidFill>
                  <a:schemeClr val="tx1"/>
                </a:solidFill>
              </a:rPr>
              <a:t>(</a:t>
            </a:r>
            <a:r>
              <a:rPr lang="fr-FR" sz="1600" dirty="0" smtClean="0">
                <a:solidFill>
                  <a:schemeClr val="tx1"/>
                </a:solidFill>
              </a:rPr>
              <a:t>Etabl. de </a:t>
            </a:r>
            <a:r>
              <a:rPr lang="fr-FR" sz="1600" dirty="0">
                <a:solidFill>
                  <a:schemeClr val="tx1"/>
                </a:solidFill>
              </a:rPr>
              <a:t>Formation en Travail Social) regroupés par </a:t>
            </a:r>
            <a:r>
              <a:rPr lang="fr-FR" sz="1600" b="1" dirty="0">
                <a:solidFill>
                  <a:schemeClr val="tx1"/>
                </a:solidFill>
              </a:rPr>
              <a:t>diplôme </a:t>
            </a:r>
            <a:r>
              <a:rPr lang="fr-FR" sz="1600" b="1" dirty="0" smtClean="0">
                <a:solidFill>
                  <a:schemeClr val="tx1"/>
                </a:solidFill>
              </a:rPr>
              <a:t>d’État </a:t>
            </a:r>
            <a:r>
              <a:rPr lang="fr-FR" sz="1600" b="1" dirty="0">
                <a:solidFill>
                  <a:schemeClr val="tx1"/>
                </a:solidFill>
              </a:rPr>
              <a:t>à l’échelle nationale </a:t>
            </a:r>
          </a:p>
          <a:p>
            <a:pPr>
              <a:spcAft>
                <a:spcPts val="0"/>
              </a:spcAft>
            </a:pPr>
            <a:r>
              <a:rPr lang="fr-FR" sz="1600" b="1" dirty="0" smtClean="0">
                <a:solidFill>
                  <a:srgbClr val="EC130E"/>
                </a:solidFill>
              </a:rPr>
              <a:t>&gt; </a:t>
            </a:r>
            <a:r>
              <a:rPr lang="fr-FR" sz="1600" b="1" dirty="0" smtClean="0">
                <a:solidFill>
                  <a:schemeClr val="bg1"/>
                </a:solidFill>
                <a:highlight>
                  <a:srgbClr val="0000FF"/>
                </a:highlight>
              </a:rPr>
              <a:t>Les DNA</a:t>
            </a:r>
            <a:r>
              <a:rPr lang="fr-FR" sz="1600" dirty="0" smtClean="0">
                <a:solidFill>
                  <a:schemeClr val="tx1"/>
                </a:solidFill>
              </a:rPr>
              <a:t>  (diplôme national d’art) </a:t>
            </a:r>
            <a:r>
              <a:rPr lang="fr-FR" sz="1600" dirty="0">
                <a:solidFill>
                  <a:schemeClr val="tx1"/>
                </a:solidFill>
              </a:rPr>
              <a:t>proposés par les écoles d’art du ministère de la culture regroupés par </a:t>
            </a:r>
            <a:r>
              <a:rPr lang="fr-FR" sz="1600" b="1" dirty="0">
                <a:solidFill>
                  <a:schemeClr val="tx1"/>
                </a:solidFill>
              </a:rPr>
              <a:t>mention à l’échelle nationale </a:t>
            </a:r>
          </a:p>
          <a:p>
            <a:pPr>
              <a:spcAft>
                <a:spcPts val="0"/>
              </a:spcAft>
            </a:pPr>
            <a:endParaRPr lang="fr-FR" sz="1600" dirty="0" smtClean="0">
              <a:solidFill>
                <a:schemeClr val="tx1"/>
              </a:solidFill>
            </a:endParaRPr>
          </a:p>
          <a:p>
            <a:pPr marL="171450" indent="-171450">
              <a:lnSpc>
                <a:spcPct val="150000"/>
              </a:lnSpc>
              <a:buFont typeface="Arial" panose="020B0604020202020204" pitchFamily="34" charset="0"/>
              <a:buChar char="•"/>
            </a:pPr>
            <a:endParaRPr lang="fr-FR" sz="1600" b="1" dirty="0">
              <a:solidFill>
                <a:srgbClr val="F28E65"/>
              </a:solidFill>
            </a:endParaRPr>
          </a:p>
          <a:p>
            <a:pPr marL="171450" indent="-171450">
              <a:buFont typeface="Arial" panose="020B0604020202020204" pitchFamily="34" charset="0"/>
              <a:buChar char="•"/>
            </a:pPr>
            <a:endParaRPr lang="fr-FR" sz="1600" b="1" dirty="0">
              <a:solidFill>
                <a:srgbClr val="F28E65"/>
              </a:solidFill>
              <a:latin typeface="Calibri"/>
            </a:endParaRPr>
          </a:p>
          <a:p>
            <a:r>
              <a:rPr lang="fr-FR" sz="1600" b="1" dirty="0">
                <a:solidFill>
                  <a:srgbClr val="F28E65"/>
                </a:solidFill>
                <a:latin typeface="Calibri"/>
              </a:rPr>
              <a:t>                                 </a:t>
            </a:r>
          </a:p>
          <a:p>
            <a:endParaRPr lang="fr-FR" sz="1400" b="1" dirty="0">
              <a:solidFill>
                <a:srgbClr val="F28E65"/>
              </a:solidFill>
              <a:latin typeface="Calibri"/>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17</a:t>
            </a:fld>
            <a:endParaRPr lang="fr-FR"/>
          </a:p>
        </p:txBody>
      </p:sp>
      <p:sp>
        <p:nvSpPr>
          <p:cNvPr id="5" name="Rectangle à coins arrondis 4"/>
          <p:cNvSpPr/>
          <p:nvPr/>
        </p:nvSpPr>
        <p:spPr>
          <a:xfrm>
            <a:off x="4886325" y="86105"/>
            <a:ext cx="387873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Les vœux multiples, pour vous donner plus </a:t>
            </a:r>
            <a:r>
              <a:rPr lang="fr-FR" sz="1400" b="1" kern="0" dirty="0" smtClean="0">
                <a:solidFill>
                  <a:srgbClr val="000091"/>
                </a:solidFill>
                <a:latin typeface="Arial"/>
              </a:rPr>
              <a:t>d’opportunités 2/4</a:t>
            </a:r>
            <a:endParaRPr lang="fr-FR" sz="1400" b="1" kern="0" dirty="0">
              <a:solidFill>
                <a:srgbClr val="000091"/>
              </a:solidFill>
              <a:latin typeface="Arial"/>
            </a:endParaRPr>
          </a:p>
        </p:txBody>
      </p:sp>
    </p:spTree>
    <p:extLst>
      <p:ext uri="{BB962C8B-B14F-4D97-AF65-F5344CB8AC3E}">
        <p14:creationId xmlns:p14="http://schemas.microsoft.com/office/powerpoint/2010/main" val="17029989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342336" y="1047480"/>
            <a:ext cx="8424000" cy="3249828"/>
          </a:xfrm>
        </p:spPr>
        <p:txBody>
          <a:bodyPr/>
          <a:lstStyle/>
          <a:p>
            <a:r>
              <a:rPr lang="fr-FR" sz="1800" b="1" dirty="0">
                <a:latin typeface="Arial"/>
                <a:cs typeface="Arial"/>
              </a:rPr>
              <a:t>Les formations dont </a:t>
            </a:r>
            <a:r>
              <a:rPr lang="fr-FR" sz="1800" b="1" u="sng" dirty="0">
                <a:latin typeface="Arial"/>
                <a:cs typeface="Arial"/>
              </a:rPr>
              <a:t>le nombre de sous-vœux n’est pas limité</a:t>
            </a:r>
            <a:r>
              <a:rPr lang="fr-FR" sz="1800" b="1" dirty="0">
                <a:latin typeface="Arial"/>
                <a:cs typeface="Arial"/>
              </a:rPr>
              <a:t> : </a:t>
            </a:r>
            <a:endParaRPr lang="fr-FR" sz="1800" b="1" dirty="0" smtClean="0">
              <a:latin typeface="Arial"/>
              <a:cs typeface="Arial"/>
            </a:endParaRPr>
          </a:p>
          <a:p>
            <a:endParaRPr lang="fr-FR" sz="500" b="1" u="sng" dirty="0">
              <a:latin typeface="Arial" panose="020B0604020202020204" pitchFamily="34" charset="0"/>
              <a:cs typeface="Arial" panose="020B0604020202020204" pitchFamily="34" charset="0"/>
            </a:endParaRPr>
          </a:p>
          <a:p>
            <a:pPr lvl="0" algn="just"/>
            <a:r>
              <a:rPr lang="fr-FR" sz="1600" b="1" dirty="0">
                <a:solidFill>
                  <a:srgbClr val="EC130E"/>
                </a:solidFill>
              </a:rPr>
              <a:t>&gt; </a:t>
            </a:r>
            <a:r>
              <a:rPr lang="fr-FR" sz="1600" b="1" dirty="0" smtClean="0">
                <a:solidFill>
                  <a:schemeClr val="bg1"/>
                </a:solidFill>
                <a:highlight>
                  <a:srgbClr val="0000FF"/>
                </a:highlight>
              </a:rPr>
              <a:t>Les </a:t>
            </a:r>
            <a:r>
              <a:rPr lang="fr-FR" sz="1600" b="1" dirty="0">
                <a:solidFill>
                  <a:schemeClr val="bg1"/>
                </a:solidFill>
                <a:highlight>
                  <a:srgbClr val="0000FF"/>
                </a:highlight>
              </a:rPr>
              <a:t>IFSI</a:t>
            </a:r>
            <a:r>
              <a:rPr lang="fr-FR" sz="1600" b="1" dirty="0"/>
              <a:t> </a:t>
            </a:r>
            <a:r>
              <a:rPr lang="fr-FR" sz="1600" dirty="0">
                <a:solidFill>
                  <a:schemeClr val="tx1"/>
                </a:solidFill>
              </a:rPr>
              <a:t>(Instituts de Formation en Soins Infirmiers) et</a:t>
            </a:r>
            <a:r>
              <a:rPr lang="fr-FR" sz="1600" dirty="0"/>
              <a:t> </a:t>
            </a:r>
            <a:r>
              <a:rPr lang="fr-FR" sz="1600" b="1" dirty="0">
                <a:solidFill>
                  <a:schemeClr val="bg1"/>
                </a:solidFill>
                <a:highlight>
                  <a:srgbClr val="0000FF"/>
                </a:highlight>
              </a:rPr>
              <a:t>les instituts d'orthophonie, orthoptie et audioprothèse</a:t>
            </a:r>
            <a:r>
              <a:rPr lang="fr-FR" sz="1600" b="1" dirty="0"/>
              <a:t> </a:t>
            </a:r>
            <a:r>
              <a:rPr lang="fr-FR" sz="1600" dirty="0">
                <a:solidFill>
                  <a:schemeClr val="tx1"/>
                </a:solidFill>
              </a:rPr>
              <a:t>regroupés à </a:t>
            </a:r>
            <a:r>
              <a:rPr lang="fr-FR" sz="1600" b="1" dirty="0">
                <a:solidFill>
                  <a:schemeClr val="tx1"/>
                </a:solidFill>
              </a:rPr>
              <a:t>l’échelle territoriale</a:t>
            </a:r>
            <a:r>
              <a:rPr lang="fr-FR" sz="1600" dirty="0">
                <a:solidFill>
                  <a:schemeClr val="tx1"/>
                </a:solidFill>
              </a:rPr>
              <a:t>. </a:t>
            </a:r>
            <a:endParaRPr lang="fr-FR" sz="1600" dirty="0" smtClean="0">
              <a:solidFill>
                <a:schemeClr val="tx1"/>
              </a:solidFill>
            </a:endParaRPr>
          </a:p>
          <a:p>
            <a:pPr marL="179388" lvl="0" algn="just"/>
            <a:r>
              <a:rPr lang="fr-FR" sz="1600" b="1" i="1" dirty="0" smtClean="0">
                <a:solidFill>
                  <a:schemeClr val="tx1"/>
                </a:solidFill>
              </a:rPr>
              <a:t>Rappel</a:t>
            </a:r>
            <a:r>
              <a:rPr lang="fr-FR" sz="1600" i="1" dirty="0" smtClean="0">
                <a:solidFill>
                  <a:schemeClr val="tx1"/>
                </a:solidFill>
              </a:rPr>
              <a:t> </a:t>
            </a:r>
            <a:r>
              <a:rPr lang="fr-FR" sz="1600" b="1" i="1" dirty="0">
                <a:solidFill>
                  <a:schemeClr val="tx1"/>
                </a:solidFill>
              </a:rPr>
              <a:t>: limitation de 5 vœux multiples maximum par filière </a:t>
            </a:r>
          </a:p>
          <a:p>
            <a:pPr lvl="0" algn="just"/>
            <a:r>
              <a:rPr lang="fr-FR" sz="1600" b="1" dirty="0">
                <a:solidFill>
                  <a:srgbClr val="EC130E"/>
                </a:solidFill>
              </a:rPr>
              <a:t>&gt; </a:t>
            </a:r>
            <a:r>
              <a:rPr lang="fr-FR" sz="1600" b="1" dirty="0" smtClean="0">
                <a:solidFill>
                  <a:schemeClr val="bg1"/>
                </a:solidFill>
                <a:highlight>
                  <a:srgbClr val="0000FF"/>
                </a:highlight>
              </a:rPr>
              <a:t>Les </a:t>
            </a:r>
            <a:r>
              <a:rPr lang="fr-FR" sz="1600" b="1" dirty="0">
                <a:solidFill>
                  <a:schemeClr val="bg1"/>
                </a:solidFill>
                <a:highlight>
                  <a:srgbClr val="0000FF"/>
                </a:highlight>
              </a:rPr>
              <a:t>écoles d'ingénieurs et de commerce/management</a:t>
            </a:r>
            <a:r>
              <a:rPr lang="fr-FR" sz="1600" b="1" dirty="0"/>
              <a:t> </a:t>
            </a:r>
            <a:r>
              <a:rPr lang="fr-FR" sz="1600" dirty="0">
                <a:solidFill>
                  <a:schemeClr val="tx1"/>
                </a:solidFill>
              </a:rPr>
              <a:t>regroupées </a:t>
            </a:r>
            <a:r>
              <a:rPr lang="fr-FR" sz="1600" b="1" dirty="0">
                <a:solidFill>
                  <a:schemeClr val="tx1"/>
                </a:solidFill>
              </a:rPr>
              <a:t>en réseau </a:t>
            </a:r>
            <a:r>
              <a:rPr lang="fr-FR" sz="1600" dirty="0">
                <a:solidFill>
                  <a:schemeClr val="tx1"/>
                </a:solidFill>
              </a:rPr>
              <a:t>et qui </a:t>
            </a:r>
            <a:r>
              <a:rPr lang="fr-FR" sz="1600" b="1" dirty="0">
                <a:solidFill>
                  <a:schemeClr val="tx1"/>
                </a:solidFill>
              </a:rPr>
              <a:t>recrutent sur concours commun </a:t>
            </a:r>
          </a:p>
          <a:p>
            <a:pPr lvl="0" algn="just"/>
            <a:r>
              <a:rPr lang="fr-FR" sz="1600" b="1" dirty="0">
                <a:solidFill>
                  <a:srgbClr val="EC130E"/>
                </a:solidFill>
              </a:rPr>
              <a:t>&gt; </a:t>
            </a:r>
            <a:r>
              <a:rPr lang="fr-FR" sz="1600" b="1" dirty="0" smtClean="0">
                <a:solidFill>
                  <a:schemeClr val="bg1"/>
                </a:solidFill>
                <a:highlight>
                  <a:srgbClr val="0000FF"/>
                </a:highlight>
              </a:rPr>
              <a:t>Le </a:t>
            </a:r>
            <a:r>
              <a:rPr lang="fr-FR" sz="1600" b="1" dirty="0">
                <a:solidFill>
                  <a:schemeClr val="bg1"/>
                </a:solidFill>
                <a:highlight>
                  <a:srgbClr val="0000FF"/>
                </a:highlight>
              </a:rPr>
              <a:t>réseau des Sciences Po / IEP</a:t>
            </a:r>
            <a:r>
              <a:rPr lang="fr-FR" sz="1600" b="1" dirty="0"/>
              <a:t> </a:t>
            </a:r>
            <a:r>
              <a:rPr lang="fr-FR" sz="1600" dirty="0">
                <a:solidFill>
                  <a:schemeClr val="tx1"/>
                </a:solidFill>
              </a:rPr>
              <a:t>(Aix, Lille, Lyon, Rennes, Saint-Germain-en-Laye, Strasbourg et Toulouse) et </a:t>
            </a:r>
            <a:r>
              <a:rPr lang="fr-FR" sz="1600" b="1" dirty="0">
                <a:solidFill>
                  <a:schemeClr val="bg1"/>
                </a:solidFill>
                <a:highlight>
                  <a:srgbClr val="0000FF"/>
                </a:highlight>
              </a:rPr>
              <a:t>Sciences Po / IEP Paris</a:t>
            </a:r>
            <a:r>
              <a:rPr lang="fr-FR" sz="1600" b="1" dirty="0"/>
              <a:t> </a:t>
            </a:r>
          </a:p>
          <a:p>
            <a:pPr lvl="0" algn="just"/>
            <a:r>
              <a:rPr lang="fr-FR" sz="1600" b="1" dirty="0">
                <a:solidFill>
                  <a:srgbClr val="EC130E"/>
                </a:solidFill>
              </a:rPr>
              <a:t>&gt; </a:t>
            </a:r>
            <a:r>
              <a:rPr lang="fr-FR" sz="1600" b="1" dirty="0" smtClean="0">
                <a:solidFill>
                  <a:schemeClr val="bg1"/>
                </a:solidFill>
                <a:highlight>
                  <a:srgbClr val="0000FF"/>
                </a:highlight>
              </a:rPr>
              <a:t>Les </a:t>
            </a:r>
            <a:r>
              <a:rPr lang="fr-FR" sz="1600" b="1" dirty="0">
                <a:solidFill>
                  <a:schemeClr val="bg1"/>
                </a:solidFill>
                <a:highlight>
                  <a:srgbClr val="0000FF"/>
                </a:highlight>
              </a:rPr>
              <a:t>parcours spécifiques "accès santé" (PASS) en Ile-de-France</a:t>
            </a:r>
            <a:r>
              <a:rPr lang="fr-FR" sz="1600" b="1" dirty="0"/>
              <a:t> </a:t>
            </a:r>
            <a:r>
              <a:rPr lang="fr-FR" sz="1600" dirty="0">
                <a:solidFill>
                  <a:schemeClr val="tx1"/>
                </a:solidFill>
              </a:rPr>
              <a:t>regroupés à l’échelle régionale </a:t>
            </a:r>
          </a:p>
          <a:p>
            <a:pPr algn="just"/>
            <a:r>
              <a:rPr lang="fr-FR" sz="1600" b="1" dirty="0">
                <a:solidFill>
                  <a:srgbClr val="EC130E"/>
                </a:solidFill>
              </a:rPr>
              <a:t>&gt; </a:t>
            </a:r>
            <a:r>
              <a:rPr lang="fr-FR" sz="1600" b="1" dirty="0" smtClean="0">
                <a:solidFill>
                  <a:schemeClr val="bg1"/>
                </a:solidFill>
                <a:highlight>
                  <a:srgbClr val="0000FF"/>
                </a:highlight>
              </a:rPr>
              <a:t>Le </a:t>
            </a:r>
            <a:r>
              <a:rPr lang="fr-FR" sz="1600" b="1" dirty="0">
                <a:solidFill>
                  <a:schemeClr val="bg1"/>
                </a:solidFill>
                <a:highlight>
                  <a:srgbClr val="0000FF"/>
                </a:highlight>
              </a:rPr>
              <a:t>concours commun des écoles nationales vétérinaires</a:t>
            </a:r>
            <a:r>
              <a:rPr lang="fr-FR" sz="1600" b="1" dirty="0"/>
              <a:t> </a:t>
            </a:r>
            <a:r>
              <a:rPr lang="fr-FR" sz="1400" b="1" dirty="0"/>
              <a:t>   </a:t>
            </a:r>
            <a:endParaRPr lang="fr-FR" sz="1400" b="1" dirty="0">
              <a:cs typeface="Arial"/>
            </a:endParaRP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18</a:t>
            </a:fld>
            <a:endParaRPr lang="fr-FR"/>
          </a:p>
        </p:txBody>
      </p:sp>
      <p:sp>
        <p:nvSpPr>
          <p:cNvPr id="5" name="Rectangle à coins arrondis 4"/>
          <p:cNvSpPr/>
          <p:nvPr/>
        </p:nvSpPr>
        <p:spPr>
          <a:xfrm>
            <a:off x="4886325" y="86105"/>
            <a:ext cx="387873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Les vœux multiples, pour vous donner plus </a:t>
            </a:r>
            <a:r>
              <a:rPr lang="fr-FR" sz="1400" b="1" kern="0" dirty="0" smtClean="0">
                <a:solidFill>
                  <a:srgbClr val="000091"/>
                </a:solidFill>
                <a:latin typeface="Arial"/>
              </a:rPr>
              <a:t>d’opportunités 3/4</a:t>
            </a:r>
            <a:endParaRPr lang="fr-FR" sz="1400" b="1" kern="0" dirty="0">
              <a:solidFill>
                <a:srgbClr val="000091"/>
              </a:solidFill>
              <a:latin typeface="Arial"/>
            </a:endParaRPr>
          </a:p>
        </p:txBody>
      </p:sp>
    </p:spTree>
    <p:extLst>
      <p:ext uri="{BB962C8B-B14F-4D97-AF65-F5344CB8AC3E}">
        <p14:creationId xmlns:p14="http://schemas.microsoft.com/office/powerpoint/2010/main" val="20073594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733122C9-A0B9-462F-8757-0847AD287B63}" type="slidenum">
              <a:rPr lang="fr-FR" smtClean="0"/>
              <a:pPr/>
              <a:t>19</a:t>
            </a:fld>
            <a:endParaRPr lang="fr-FR"/>
          </a:p>
        </p:txBody>
      </p:sp>
      <p:sp>
        <p:nvSpPr>
          <p:cNvPr id="8" name="Espace réservé du contenu 7"/>
          <p:cNvSpPr>
            <a:spLocks noGrp="1"/>
          </p:cNvSpPr>
          <p:nvPr>
            <p:ph sz="quarter" idx="4294967295"/>
          </p:nvPr>
        </p:nvSpPr>
        <p:spPr>
          <a:xfrm>
            <a:off x="251520" y="1056896"/>
            <a:ext cx="8514816" cy="2646313"/>
          </a:xfrm>
        </p:spPr>
        <p:txBody>
          <a:bodyPr/>
          <a:lstStyle/>
          <a:p>
            <a:pPr>
              <a:spcAft>
                <a:spcPts val="0"/>
              </a:spcAft>
              <a:defRPr/>
            </a:pPr>
            <a:endParaRPr lang="fr-FR" sz="1600" b="1" dirty="0">
              <a:solidFill>
                <a:srgbClr val="F28E65"/>
              </a:solidFill>
            </a:endParaRPr>
          </a:p>
          <a:p>
            <a:pPr algn="just">
              <a:spcAft>
                <a:spcPts val="0"/>
              </a:spcAft>
              <a:defRPr/>
            </a:pPr>
            <a:r>
              <a:rPr lang="fr-FR" sz="1600" b="1" dirty="0"/>
              <a:t>Vous demandez un BTS « Métiers de la chimie » dans 7 établissements </a:t>
            </a:r>
            <a:r>
              <a:rPr lang="fr-FR" sz="1600" b="1" dirty="0" smtClean="0"/>
              <a:t>différents</a:t>
            </a:r>
            <a:endParaRPr lang="fr-FR" sz="800" b="1" dirty="0" smtClean="0"/>
          </a:p>
          <a:p>
            <a:pPr algn="just">
              <a:spcAft>
                <a:spcPts val="0"/>
              </a:spcAft>
              <a:defRPr/>
            </a:pPr>
            <a:endParaRPr lang="fr-FR" sz="400" b="1" dirty="0"/>
          </a:p>
          <a:p>
            <a:pPr marL="285750" indent="-285750" algn="just">
              <a:spcAft>
                <a:spcPts val="0"/>
              </a:spcAft>
              <a:buFont typeface="Wingdings" panose="05000000000000000000" pitchFamily="2" charset="2"/>
              <a:buChar char="à"/>
              <a:defRPr/>
            </a:pPr>
            <a:r>
              <a:rPr lang="fr-FR" sz="1600" dirty="0">
                <a:solidFill>
                  <a:schemeClr val="tx1"/>
                </a:solidFill>
                <a:sym typeface="Wingdings" panose="05000000000000000000" pitchFamily="2" charset="2"/>
              </a:rPr>
              <a:t>Dans votre dossier, ces demandes comptent pour 1 vœu </a:t>
            </a:r>
            <a:r>
              <a:rPr lang="fr-FR" sz="1600" dirty="0" smtClean="0">
                <a:solidFill>
                  <a:schemeClr val="tx1"/>
                </a:solidFill>
                <a:sym typeface="Wingdings" panose="05000000000000000000" pitchFamily="2" charset="2"/>
              </a:rPr>
              <a:t>(</a:t>
            </a:r>
            <a:r>
              <a:rPr lang="fr-FR" sz="1600" dirty="0">
                <a:solidFill>
                  <a:schemeClr val="tx1"/>
                </a:solidFill>
                <a:sym typeface="Wingdings" panose="05000000000000000000" pitchFamily="2" charset="2"/>
              </a:rPr>
              <a:t>le BTS) et 7 sous-vœux (les établissements) qui sont décomptés dans la limite des 20 sous-vœux autorisés. </a:t>
            </a:r>
          </a:p>
          <a:p>
            <a:pPr algn="just">
              <a:spcAft>
                <a:spcPts val="0"/>
              </a:spcAft>
              <a:defRPr/>
            </a:pPr>
            <a:endParaRPr lang="fr-FR" sz="1600" dirty="0">
              <a:sym typeface="Wingdings" panose="05000000000000000000" pitchFamily="2" charset="2"/>
            </a:endParaRPr>
          </a:p>
          <a:p>
            <a:pPr algn="just" defTabSz="457200">
              <a:spcAft>
                <a:spcPts val="0"/>
              </a:spcAft>
              <a:defRPr/>
            </a:pPr>
            <a:r>
              <a:rPr lang="fr-FR" sz="1600" b="1" dirty="0"/>
              <a:t>Le regroupement d’instituts de formation en soins infirmiers (IFSI) de l’Université </a:t>
            </a:r>
            <a:r>
              <a:rPr lang="fr-FR" sz="1600" b="1" dirty="0" smtClean="0"/>
              <a:t>Paris Saclay propose 7 </a:t>
            </a:r>
            <a:r>
              <a:rPr lang="fr-FR" sz="1600" b="1" dirty="0"/>
              <a:t>instituts. Vous demandez </a:t>
            </a:r>
            <a:r>
              <a:rPr lang="fr-FR" sz="1600" b="1" dirty="0" smtClean="0"/>
              <a:t>4 instituts </a:t>
            </a:r>
            <a:r>
              <a:rPr lang="fr-FR" sz="1600" b="1" dirty="0"/>
              <a:t>au sein de ce </a:t>
            </a:r>
            <a:r>
              <a:rPr lang="fr-FR" sz="1600" b="1" dirty="0" smtClean="0"/>
              <a:t>regroupement :</a:t>
            </a:r>
            <a:endParaRPr lang="fr-FR" sz="1600" dirty="0" smtClean="0">
              <a:sym typeface="Wingdings" panose="05000000000000000000" pitchFamily="2" charset="2"/>
            </a:endParaRPr>
          </a:p>
          <a:p>
            <a:pPr algn="just">
              <a:spcAft>
                <a:spcPts val="0"/>
              </a:spcAft>
              <a:defRPr/>
            </a:pPr>
            <a:endParaRPr lang="fr-FR" sz="400" dirty="0" smtClean="0">
              <a:solidFill>
                <a:schemeClr val="tx1"/>
              </a:solidFill>
              <a:sym typeface="Wingdings" panose="05000000000000000000" pitchFamily="2" charset="2"/>
            </a:endParaRPr>
          </a:p>
          <a:p>
            <a:pPr marL="285750" indent="-285750" algn="just">
              <a:spcAft>
                <a:spcPts val="0"/>
              </a:spcAft>
              <a:buFont typeface="Wingdings" panose="05000000000000000000" pitchFamily="2" charset="2"/>
              <a:buChar char="à"/>
              <a:defRPr/>
            </a:pPr>
            <a:r>
              <a:rPr lang="fr-FR" sz="1600" dirty="0" smtClean="0">
                <a:solidFill>
                  <a:schemeClr val="tx1"/>
                </a:solidFill>
                <a:sym typeface="Wingdings" panose="05000000000000000000" pitchFamily="2" charset="2"/>
              </a:rPr>
              <a:t>Dans </a:t>
            </a:r>
            <a:r>
              <a:rPr lang="fr-FR" sz="1600" dirty="0">
                <a:solidFill>
                  <a:schemeClr val="tx1"/>
                </a:solidFill>
                <a:sym typeface="Wingdings" panose="05000000000000000000" pitchFamily="2" charset="2"/>
              </a:rPr>
              <a:t>votre dossier, ces demandes comptent pour 1 vœu </a:t>
            </a:r>
            <a:r>
              <a:rPr lang="fr-FR" sz="1600" dirty="0" smtClean="0">
                <a:solidFill>
                  <a:schemeClr val="tx1"/>
                </a:solidFill>
                <a:sym typeface="Wingdings" panose="05000000000000000000" pitchFamily="2" charset="2"/>
              </a:rPr>
              <a:t>(</a:t>
            </a:r>
            <a:r>
              <a:rPr lang="fr-FR" sz="1600" dirty="0">
                <a:solidFill>
                  <a:schemeClr val="tx1"/>
                </a:solidFill>
                <a:sym typeface="Wingdings" panose="05000000000000000000" pitchFamily="2" charset="2"/>
              </a:rPr>
              <a:t>le regroupement d’IFSI) et </a:t>
            </a:r>
            <a:r>
              <a:rPr lang="fr-FR" sz="1600" dirty="0" smtClean="0">
                <a:solidFill>
                  <a:schemeClr val="tx1"/>
                </a:solidFill>
                <a:sym typeface="Wingdings" panose="05000000000000000000" pitchFamily="2" charset="2"/>
              </a:rPr>
              <a:t>4 </a:t>
            </a:r>
            <a:r>
              <a:rPr lang="fr-FR" sz="1600" dirty="0">
                <a:solidFill>
                  <a:schemeClr val="tx1"/>
                </a:solidFill>
                <a:sym typeface="Wingdings" panose="05000000000000000000" pitchFamily="2" charset="2"/>
              </a:rPr>
              <a:t>sous-vœux (les instituts), qui ne sont pas décomptés. </a:t>
            </a:r>
          </a:p>
          <a:p>
            <a:pPr defTabSz="457200">
              <a:spcAft>
                <a:spcPts val="0"/>
              </a:spcAft>
              <a:defRPr/>
            </a:pPr>
            <a:endParaRPr lang="fr-FR" sz="1600" b="1" dirty="0"/>
          </a:p>
          <a:p>
            <a:pPr marL="742950" lvl="1" indent="-285750" defTabSz="457200">
              <a:spcBef>
                <a:spcPts val="0"/>
              </a:spcBef>
              <a:spcAft>
                <a:spcPts val="0"/>
              </a:spcAft>
              <a:defRPr/>
            </a:pPr>
            <a:endParaRPr lang="fr-FR" sz="1600" dirty="0">
              <a:solidFill>
                <a:srgbClr val="0C5076"/>
              </a:solidFill>
            </a:endParaRPr>
          </a:p>
          <a:p>
            <a:pPr marL="742950" lvl="1" indent="-285750" defTabSz="457200">
              <a:spcBef>
                <a:spcPts val="0"/>
              </a:spcBef>
              <a:spcAft>
                <a:spcPts val="0"/>
              </a:spcAft>
              <a:defRPr/>
            </a:pPr>
            <a:endParaRPr lang="fr-FR" sz="1600" dirty="0">
              <a:solidFill>
                <a:srgbClr val="0C5076"/>
              </a:solidFill>
            </a:endParaRPr>
          </a:p>
        </p:txBody>
      </p:sp>
      <p:sp>
        <p:nvSpPr>
          <p:cNvPr id="3" name="Rectangle à coins arrondis 2"/>
          <p:cNvSpPr/>
          <p:nvPr/>
        </p:nvSpPr>
        <p:spPr>
          <a:xfrm>
            <a:off x="440375" y="3855342"/>
            <a:ext cx="8137106" cy="557316"/>
          </a:xfrm>
          <a:prstGeom prst="roundRect">
            <a:avLst/>
          </a:prstGeom>
          <a:solidFill>
            <a:srgbClr val="A55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457200">
              <a:lnSpc>
                <a:spcPct val="90000"/>
              </a:lnSpc>
              <a:buSzPct val="100000"/>
              <a:defRPr/>
            </a:pPr>
            <a:r>
              <a:rPr lang="fr-FR" sz="1600" b="1" u="sng">
                <a:solidFill>
                  <a:schemeClr val="bg1"/>
                </a:solidFill>
              </a:rPr>
              <a:t>A noter </a:t>
            </a:r>
            <a:r>
              <a:rPr lang="fr-FR" sz="1600" kern="0">
                <a:solidFill>
                  <a:schemeClr val="bg1"/>
                </a:solidFill>
              </a:rPr>
              <a:t>: rassurez-vous, dans votre dossier Parcoursup, un compteur de vœux permet de suivre les vœux multiples et sous-vœux formulés.</a:t>
            </a:r>
            <a:endParaRPr lang="fr-FR" sz="1600" kern="0" dirty="0">
              <a:solidFill>
                <a:schemeClr val="bg1"/>
              </a:solidFill>
            </a:endParaRPr>
          </a:p>
        </p:txBody>
      </p:sp>
      <p:sp>
        <p:nvSpPr>
          <p:cNvPr id="7" name="Rectangle à coins arrondis 6"/>
          <p:cNvSpPr/>
          <p:nvPr/>
        </p:nvSpPr>
        <p:spPr>
          <a:xfrm>
            <a:off x="4886325" y="86105"/>
            <a:ext cx="387873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Les vœux multiples, pour vous donner plus </a:t>
            </a:r>
            <a:r>
              <a:rPr lang="fr-FR" sz="1400" b="1" kern="0" dirty="0" smtClean="0">
                <a:solidFill>
                  <a:srgbClr val="000091"/>
                </a:solidFill>
                <a:latin typeface="Arial"/>
              </a:rPr>
              <a:t>d’opportunités 4/4</a:t>
            </a:r>
            <a:endParaRPr lang="fr-FR" sz="1400" b="1" kern="0" dirty="0">
              <a:solidFill>
                <a:srgbClr val="000091"/>
              </a:solidFill>
              <a:latin typeface="Arial"/>
            </a:endParaRPr>
          </a:p>
        </p:txBody>
      </p:sp>
    </p:spTree>
    <p:extLst>
      <p:ext uri="{BB962C8B-B14F-4D97-AF65-F5344CB8AC3E}">
        <p14:creationId xmlns:p14="http://schemas.microsoft.com/office/powerpoint/2010/main" val="19430046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733122C9-A0B9-462F-8757-0847AD287B63}" type="slidenum">
              <a:rPr lang="fr-FR" smtClean="0"/>
              <a:pPr/>
              <a:t>2</a:t>
            </a:fld>
            <a:endParaRPr lang="fr-FR" dirty="0"/>
          </a:p>
        </p:txBody>
      </p:sp>
      <p:sp>
        <p:nvSpPr>
          <p:cNvPr id="9" name="Espace réservé du contenu 2"/>
          <p:cNvSpPr txBox="1">
            <a:spLocks/>
          </p:cNvSpPr>
          <p:nvPr/>
        </p:nvSpPr>
        <p:spPr bwMode="gray">
          <a:xfrm>
            <a:off x="323528" y="915566"/>
            <a:ext cx="8640960" cy="396044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baseline="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600" b="1" dirty="0">
                <a:solidFill>
                  <a:schemeClr val="tx1"/>
                </a:solidFill>
              </a:rPr>
              <a:t>Parmi les </a:t>
            </a:r>
            <a:r>
              <a:rPr lang="fr-FR" sz="1600" b="1" dirty="0" smtClean="0">
                <a:solidFill>
                  <a:schemeClr val="tx1"/>
                </a:solidFill>
              </a:rPr>
              <a:t>24 </a:t>
            </a:r>
            <a:r>
              <a:rPr lang="fr-FR" sz="1600" b="1" dirty="0">
                <a:solidFill>
                  <a:schemeClr val="tx1"/>
                </a:solidFill>
              </a:rPr>
              <a:t>000 formations dispensant </a:t>
            </a:r>
            <a:r>
              <a:rPr lang="fr-FR" sz="1600" b="1" dirty="0" smtClean="0">
                <a:solidFill>
                  <a:schemeClr val="tx1"/>
                </a:solidFill>
              </a:rPr>
              <a:t>des </a:t>
            </a:r>
            <a:r>
              <a:rPr lang="fr-FR" sz="1600" b="1" dirty="0">
                <a:solidFill>
                  <a:schemeClr val="tx1"/>
                </a:solidFill>
              </a:rPr>
              <a:t>diplômes </a:t>
            </a:r>
            <a:r>
              <a:rPr lang="fr-FR" sz="1600" b="1" dirty="0" smtClean="0">
                <a:solidFill>
                  <a:schemeClr val="tx1"/>
                </a:solidFill>
              </a:rPr>
              <a:t>nationaux et d’établissements :</a:t>
            </a:r>
          </a:p>
          <a:p>
            <a:endParaRPr lang="fr-FR" sz="1400" b="1" dirty="0">
              <a:solidFill>
                <a:srgbClr val="F28E65"/>
              </a:solidFill>
            </a:endParaRPr>
          </a:p>
          <a:p>
            <a:pPr marL="171450" indent="-171450" algn="just">
              <a:buClr>
                <a:schemeClr val="bg2"/>
              </a:buClr>
              <a:buFont typeface="Courier New" panose="02070309020205020404" pitchFamily="49" charset="0"/>
              <a:buChar char="o"/>
            </a:pPr>
            <a:r>
              <a:rPr lang="fr-FR" sz="1400" b="1" dirty="0">
                <a:solidFill>
                  <a:schemeClr val="bg1"/>
                </a:solidFill>
                <a:highlight>
                  <a:srgbClr val="0000FF"/>
                </a:highlight>
              </a:rPr>
              <a:t>Des formations </a:t>
            </a:r>
            <a:r>
              <a:rPr lang="fr-FR" sz="1400" b="1" dirty="0" smtClean="0">
                <a:solidFill>
                  <a:schemeClr val="bg1"/>
                </a:solidFill>
                <a:highlight>
                  <a:srgbClr val="0000FF"/>
                </a:highlight>
              </a:rPr>
              <a:t>sous statut étudiant</a:t>
            </a:r>
            <a:r>
              <a:rPr lang="fr-FR" sz="1400" dirty="0">
                <a:solidFill>
                  <a:schemeClr val="accent1"/>
                </a:solidFill>
              </a:rPr>
              <a:t> </a:t>
            </a:r>
            <a:r>
              <a:rPr lang="fr-FR" sz="1400" dirty="0" smtClean="0">
                <a:solidFill>
                  <a:schemeClr val="accent1"/>
                </a:solidFill>
              </a:rPr>
              <a:t>: </a:t>
            </a:r>
          </a:p>
          <a:p>
            <a:pPr marL="423450" lvl="1" indent="-171450" algn="just">
              <a:buClr>
                <a:schemeClr val="bg2"/>
              </a:buClr>
              <a:buFont typeface="Courier New" panose="02070309020205020404" pitchFamily="49" charset="0"/>
              <a:buChar char="o"/>
            </a:pPr>
            <a:r>
              <a:rPr lang="fr-FR" sz="1300" b="1" dirty="0" smtClean="0">
                <a:solidFill>
                  <a:srgbClr val="0000FF"/>
                </a:solidFill>
                <a:effectLst>
                  <a:outerShdw blurRad="38100" dist="38100" dir="2700000" algn="tl">
                    <a:srgbClr val="000000">
                      <a:alpha val="43137"/>
                    </a:srgbClr>
                  </a:outerShdw>
                </a:effectLst>
              </a:rPr>
              <a:t>Formations dites « non sélectives »</a:t>
            </a:r>
            <a:r>
              <a:rPr lang="fr-FR" sz="1300" dirty="0" smtClean="0">
                <a:solidFill>
                  <a:schemeClr val="accent1"/>
                </a:solidFill>
              </a:rPr>
              <a:t> : les </a:t>
            </a:r>
            <a:r>
              <a:rPr lang="fr-FR" sz="1300" dirty="0">
                <a:solidFill>
                  <a:schemeClr val="accent1"/>
                </a:solidFill>
              </a:rPr>
              <a:t>différentes licences (dont les licences « accès santé »), les Parcours préparatoires au professorat des écoles (PPPE) et les parcours d’accès aux études de santé (</a:t>
            </a:r>
            <a:r>
              <a:rPr lang="fr-FR" sz="1300" dirty="0" smtClean="0">
                <a:solidFill>
                  <a:schemeClr val="accent1"/>
                </a:solidFill>
              </a:rPr>
              <a:t>PASS), </a:t>
            </a:r>
          </a:p>
          <a:p>
            <a:pPr marL="423450" lvl="1" indent="-171450" algn="just">
              <a:buClr>
                <a:schemeClr val="bg2"/>
              </a:buClr>
              <a:buFont typeface="Courier New" panose="02070309020205020404" pitchFamily="49" charset="0"/>
              <a:buChar char="o"/>
            </a:pPr>
            <a:r>
              <a:rPr lang="fr-FR" sz="1300" b="1" dirty="0">
                <a:solidFill>
                  <a:srgbClr val="0000FF"/>
                </a:solidFill>
                <a:effectLst>
                  <a:outerShdw blurRad="38100" dist="38100" dir="2700000" algn="tl">
                    <a:srgbClr val="000000">
                      <a:alpha val="43137"/>
                    </a:srgbClr>
                  </a:outerShdw>
                </a:effectLst>
              </a:rPr>
              <a:t>Formations dites «  sélectives » </a:t>
            </a:r>
            <a:r>
              <a:rPr lang="fr-FR" sz="1300" dirty="0">
                <a:solidFill>
                  <a:schemeClr val="accent1"/>
                </a:solidFill>
              </a:rPr>
              <a:t>: </a:t>
            </a:r>
            <a:r>
              <a:rPr lang="fr-FR" sz="1300" dirty="0" smtClean="0">
                <a:solidFill>
                  <a:schemeClr val="accent1"/>
                </a:solidFill>
              </a:rPr>
              <a:t>les classes </a:t>
            </a:r>
            <a:r>
              <a:rPr lang="fr-FR" sz="1300" dirty="0">
                <a:solidFill>
                  <a:schemeClr val="accent1"/>
                </a:solidFill>
              </a:rPr>
              <a:t>prépa, BTS, BUT (Bachelor universitaire de technologie ), formations en soins infirmiers (en IFSI) et autres formations paramédicales, formations en travail social (en EFTS), écoles d’ingénieur, de commerce et de management, Sciences Po/ Instituts </a:t>
            </a:r>
            <a:r>
              <a:rPr lang="fr-FR" sz="1300" dirty="0" smtClean="0">
                <a:solidFill>
                  <a:schemeClr val="accent1"/>
                </a:solidFill>
              </a:rPr>
              <a:t>d’Études Politiques, </a:t>
            </a:r>
            <a:r>
              <a:rPr lang="fr-FR" sz="1300" dirty="0">
                <a:solidFill>
                  <a:schemeClr val="accent1"/>
                </a:solidFill>
              </a:rPr>
              <a:t>écoles vétérinaires, formations aux métiers de la culture, du </a:t>
            </a:r>
            <a:r>
              <a:rPr lang="fr-FR" sz="1300" dirty="0" smtClean="0">
                <a:solidFill>
                  <a:schemeClr val="accent1"/>
                </a:solidFill>
              </a:rPr>
              <a:t>sport, etc…</a:t>
            </a:r>
          </a:p>
          <a:p>
            <a:pPr marL="171450" indent="-171450">
              <a:spcAft>
                <a:spcPts val="0"/>
              </a:spcAft>
              <a:buClr>
                <a:schemeClr val="bg2"/>
              </a:buClr>
              <a:buFont typeface="Courier New" panose="02070309020205020404" pitchFamily="49" charset="0"/>
              <a:buChar char="o"/>
            </a:pPr>
            <a:endParaRPr lang="fr-FR" sz="1400" dirty="0">
              <a:solidFill>
                <a:schemeClr val="accent1"/>
              </a:solidFill>
            </a:endParaRPr>
          </a:p>
          <a:p>
            <a:pPr marL="171450" indent="-171450" algn="just">
              <a:spcAft>
                <a:spcPts val="0"/>
              </a:spcAft>
              <a:buClr>
                <a:schemeClr val="bg2"/>
              </a:buClr>
              <a:buFont typeface="Courier New" panose="02070309020205020404" pitchFamily="49" charset="0"/>
              <a:buChar char="o"/>
            </a:pPr>
            <a:r>
              <a:rPr lang="fr-FR" sz="1400" b="1" dirty="0">
                <a:solidFill>
                  <a:schemeClr val="bg1"/>
                </a:solidFill>
                <a:highlight>
                  <a:srgbClr val="0000FF"/>
                </a:highlight>
              </a:rPr>
              <a:t>Des formations </a:t>
            </a:r>
            <a:r>
              <a:rPr lang="fr-FR" sz="1400" b="1" dirty="0" smtClean="0">
                <a:solidFill>
                  <a:schemeClr val="bg1"/>
                </a:solidFill>
                <a:highlight>
                  <a:srgbClr val="0000FF"/>
                </a:highlight>
              </a:rPr>
              <a:t>sous statut apprenti (en alternance)</a:t>
            </a:r>
            <a:r>
              <a:rPr lang="fr-FR" sz="1400" dirty="0">
                <a:solidFill>
                  <a:schemeClr val="accent1"/>
                </a:solidFill>
              </a:rPr>
              <a:t> : </a:t>
            </a:r>
            <a:endParaRPr lang="fr-FR" sz="1400" dirty="0" smtClean="0">
              <a:solidFill>
                <a:schemeClr val="accent1"/>
              </a:solidFill>
            </a:endParaRPr>
          </a:p>
          <a:p>
            <a:pPr marL="171450" indent="-171450" algn="just">
              <a:spcAft>
                <a:spcPts val="0"/>
              </a:spcAft>
              <a:buClr>
                <a:schemeClr val="bg2"/>
              </a:buClr>
              <a:buFont typeface="Courier New" panose="02070309020205020404" pitchFamily="49" charset="0"/>
              <a:buChar char="o"/>
            </a:pPr>
            <a:endParaRPr lang="fr-FR" sz="1400" dirty="0">
              <a:solidFill>
                <a:schemeClr val="accent1"/>
              </a:solidFill>
            </a:endParaRPr>
          </a:p>
          <a:p>
            <a:pPr marL="446088" indent="-446088">
              <a:spcAft>
                <a:spcPts val="0"/>
              </a:spcAft>
              <a:buClr>
                <a:schemeClr val="bg2"/>
              </a:buClr>
              <a:tabLst>
                <a:tab pos="446088" algn="l"/>
              </a:tabLst>
            </a:pPr>
            <a:r>
              <a:rPr lang="fr-FR" sz="1400" b="1" dirty="0" smtClean="0">
                <a:solidFill>
                  <a:schemeClr val="tx1"/>
                </a:solidFill>
              </a:rPr>
              <a:t>	</a:t>
            </a:r>
            <a:r>
              <a:rPr lang="fr-FR" sz="1400" dirty="0" smtClean="0">
                <a:solidFill>
                  <a:schemeClr val="tx1"/>
                </a:solidFill>
              </a:rPr>
              <a:t>Certaines </a:t>
            </a:r>
            <a:r>
              <a:rPr lang="fr-FR" sz="1400" dirty="0">
                <a:solidFill>
                  <a:schemeClr val="tx1"/>
                </a:solidFill>
              </a:rPr>
              <a:t>formations privées ne sont pas présentes sur Parcoursup &gt; </a:t>
            </a:r>
            <a:r>
              <a:rPr lang="fr-FR" sz="1400" b="1" dirty="0" smtClean="0">
                <a:solidFill>
                  <a:schemeClr val="tx1"/>
                </a:solidFill>
                <a:effectLst>
                  <a:outerShdw blurRad="38100" dist="38100" dir="2700000" algn="tl">
                    <a:srgbClr val="000000">
                      <a:alpha val="43137"/>
                    </a:srgbClr>
                  </a:outerShdw>
                </a:effectLst>
              </a:rPr>
              <a:t>soyez vigilants </a:t>
            </a:r>
            <a:endParaRPr lang="fr-FR" sz="1400" b="1" dirty="0">
              <a:solidFill>
                <a:schemeClr val="tx1"/>
              </a:solidFill>
              <a:effectLst>
                <a:outerShdw blurRad="38100" dist="38100" dir="2700000" algn="tl">
                  <a:srgbClr val="000000">
                    <a:alpha val="43137"/>
                  </a:srgbClr>
                </a:outerShdw>
              </a:effectLst>
            </a:endParaRPr>
          </a:p>
          <a:p>
            <a:pPr marL="171450" indent="-171450">
              <a:spcAft>
                <a:spcPts val="0"/>
              </a:spcAft>
              <a:buClr>
                <a:schemeClr val="bg2"/>
              </a:buClr>
              <a:buFont typeface="Courier New" panose="02070309020205020404" pitchFamily="49" charset="0"/>
              <a:buChar char="o"/>
            </a:pPr>
            <a:endParaRPr lang="fr-FR" sz="1400" dirty="0">
              <a:solidFill>
                <a:schemeClr val="accent1"/>
              </a:solidFill>
            </a:endParaRPr>
          </a:p>
          <a:p>
            <a:endParaRPr lang="fr-FR" sz="1400" dirty="0">
              <a:solidFill>
                <a:schemeClr val="accent1"/>
              </a:solidFill>
            </a:endParaRPr>
          </a:p>
        </p:txBody>
      </p:sp>
      <p:pic>
        <p:nvPicPr>
          <p:cNvPr id="5" name="Graphique 13" descr="Index pointant vers la droite vu du côté du dos de la main">
            <a:extLst>
              <a:ext uri="{FF2B5EF4-FFF2-40B4-BE49-F238E27FC236}">
                <a16:creationId xmlns:a16="http://schemas.microsoft.com/office/drawing/2014/main" id="{21DB8F85-58FF-4368-9A4F-C47033CA2589}"/>
              </a:ext>
            </a:extLst>
          </p:cNvPr>
          <p:cNvPicPr>
            <a:picLocks noChangeAspect="1"/>
          </p:cNvPicPr>
          <p:nvPr/>
        </p:nvPicPr>
        <p:blipFill>
          <a:blip r:embed="rId2">
            <a:extLst>
              <a:ext uri="{96DAC541-7B7A-43D3-8B79-37D633B846F1}">
                <asvg:svgBlip xmlns:asvg="http://schemas.microsoft.com/office/drawing/2016/SVG/main" xmlns="" r:embed="rId11"/>
              </a:ext>
            </a:extLst>
          </a:blip>
          <a:stretch>
            <a:fillRect/>
          </a:stretch>
        </p:blipFill>
        <p:spPr>
          <a:xfrm>
            <a:off x="382447" y="3849227"/>
            <a:ext cx="360001" cy="360001"/>
          </a:xfrm>
          <a:prstGeom prst="rect">
            <a:avLst/>
          </a:prstGeom>
        </p:spPr>
      </p:pic>
      <p:pic>
        <p:nvPicPr>
          <p:cNvPr id="6" name="Image 5">
            <a:extLst>
              <a:ext uri="{FF2B5EF4-FFF2-40B4-BE49-F238E27FC236}">
                <a16:creationId xmlns:a16="http://schemas.microsoft.com/office/drawing/2014/main" id="{7B040C66-A718-41B4-A3A6-A3B3244E198B}"/>
              </a:ext>
            </a:extLst>
          </p:cNvPr>
          <p:cNvPicPr>
            <a:picLocks noChangeAspect="1"/>
          </p:cNvPicPr>
          <p:nvPr/>
        </p:nvPicPr>
        <p:blipFill>
          <a:blip r:embed="rId12"/>
          <a:stretch>
            <a:fillRect/>
          </a:stretch>
        </p:blipFill>
        <p:spPr>
          <a:xfrm>
            <a:off x="7596336" y="3088156"/>
            <a:ext cx="1170000" cy="1628754"/>
          </a:xfrm>
          <a:prstGeom prst="rect">
            <a:avLst/>
          </a:prstGeom>
        </p:spPr>
      </p:pic>
      <p:sp>
        <p:nvSpPr>
          <p:cNvPr id="7" name="Rectangle à coins arrondis 6"/>
          <p:cNvSpPr/>
          <p:nvPr/>
        </p:nvSpPr>
        <p:spPr>
          <a:xfrm>
            <a:off x="4705815" y="119831"/>
            <a:ext cx="406052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smtClean="0">
                <a:solidFill>
                  <a:srgbClr val="000091"/>
                </a:solidFill>
                <a:latin typeface="Arial"/>
              </a:rPr>
              <a:t>Les formations disponibles sur Parcoursup</a:t>
            </a:r>
            <a:endParaRPr lang="fr-FR" sz="1400" b="1" kern="0" dirty="0">
              <a:solidFill>
                <a:srgbClr val="000091"/>
              </a:solidFill>
              <a:latin typeface="Arial"/>
            </a:endParaRPr>
          </a:p>
        </p:txBody>
      </p:sp>
    </p:spTree>
    <p:extLst>
      <p:ext uri="{BB962C8B-B14F-4D97-AF65-F5344CB8AC3E}">
        <p14:creationId xmlns:p14="http://schemas.microsoft.com/office/powerpoint/2010/main" val="36555012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359999" y="1063037"/>
            <a:ext cx="8523604" cy="3280966"/>
          </a:xfrm>
        </p:spPr>
        <p:txBody>
          <a:bodyPr/>
          <a:lstStyle/>
          <a:p>
            <a:pPr marL="0" lvl="1" indent="0">
              <a:buSzPct val="100000"/>
              <a:buNone/>
            </a:pPr>
            <a:r>
              <a:rPr lang="fr-FR" sz="1600" b="1" dirty="0">
                <a:solidFill>
                  <a:schemeClr val="bg1"/>
                </a:solidFill>
                <a:highlight>
                  <a:srgbClr val="0000FF"/>
                </a:highlight>
              </a:rPr>
              <a:t>Pour les formations sélectives</a:t>
            </a:r>
            <a:r>
              <a:rPr lang="fr-FR" sz="1600" b="1" dirty="0"/>
              <a:t> (BTS, BUT, IFSI, écoles…) </a:t>
            </a:r>
            <a:r>
              <a:rPr lang="fr-FR" sz="1700" b="1" dirty="0"/>
              <a:t> </a:t>
            </a:r>
            <a:r>
              <a:rPr lang="fr-FR" sz="1700" dirty="0"/>
              <a:t> </a:t>
            </a:r>
            <a:endParaRPr lang="fr-FR" dirty="0"/>
          </a:p>
          <a:p>
            <a:pPr marL="177800" lvl="1" indent="-177800" algn="just">
              <a:lnSpc>
                <a:spcPct val="80000"/>
              </a:lnSpc>
              <a:buClr>
                <a:srgbClr val="EC130E"/>
              </a:buClr>
              <a:buSzPct val="100000"/>
              <a:buFont typeface="Lucida Grande"/>
              <a:buChar char="&gt;"/>
              <a:defRPr/>
            </a:pPr>
            <a:r>
              <a:rPr lang="fr-FR" sz="1400" b="1" u="sng" dirty="0">
                <a:solidFill>
                  <a:schemeClr val="tx1"/>
                </a:solidFill>
              </a:rPr>
              <a:t>Il n’y a pas de secteur </a:t>
            </a:r>
            <a:r>
              <a:rPr lang="fr-FR" sz="1400" b="1" u="sng" dirty="0" smtClean="0">
                <a:solidFill>
                  <a:schemeClr val="tx1"/>
                </a:solidFill>
              </a:rPr>
              <a:t>géographique.</a:t>
            </a:r>
            <a:r>
              <a:rPr lang="fr-FR" sz="1400" b="1" dirty="0" smtClean="0">
                <a:solidFill>
                  <a:schemeClr val="tx1"/>
                </a:solidFill>
              </a:rPr>
              <a:t>  </a:t>
            </a:r>
            <a:r>
              <a:rPr lang="fr-FR" sz="1400" dirty="0" smtClean="0">
                <a:solidFill>
                  <a:schemeClr val="tx1"/>
                </a:solidFill>
              </a:rPr>
              <a:t>Les </a:t>
            </a:r>
            <a:r>
              <a:rPr lang="fr-FR" sz="1400" dirty="0">
                <a:solidFill>
                  <a:schemeClr val="tx1"/>
                </a:solidFill>
              </a:rPr>
              <a:t>lycéens peuvent faire des vœux pour les formations qui les intéressent où qu’elles soient, dans leur académie ou en dehors</a:t>
            </a:r>
            <a:r>
              <a:rPr lang="fr-FR" sz="1400" dirty="0" smtClean="0">
                <a:solidFill>
                  <a:schemeClr val="tx1"/>
                </a:solidFill>
              </a:rPr>
              <a:t>.</a:t>
            </a:r>
            <a:r>
              <a:rPr lang="fr-FR" sz="1400" b="1" u="sng" dirty="0" smtClean="0">
                <a:solidFill>
                  <a:schemeClr val="tx1"/>
                </a:solidFill>
              </a:rPr>
              <a:t> </a:t>
            </a:r>
            <a:endParaRPr lang="fr-FR" sz="1400" dirty="0">
              <a:solidFill>
                <a:schemeClr val="tx1"/>
              </a:solidFill>
            </a:endParaRPr>
          </a:p>
          <a:p>
            <a:pPr marL="0" lvl="1" indent="0">
              <a:lnSpc>
                <a:spcPct val="80000"/>
              </a:lnSpc>
              <a:buClr>
                <a:srgbClr val="EC130E"/>
              </a:buClr>
              <a:buSzPct val="100000"/>
              <a:buNone/>
              <a:defRPr/>
            </a:pPr>
            <a:r>
              <a:rPr lang="fr-FR" sz="1600" b="1" dirty="0" smtClean="0">
                <a:solidFill>
                  <a:schemeClr val="bg1"/>
                </a:solidFill>
                <a:highlight>
                  <a:srgbClr val="0000FF"/>
                </a:highlight>
              </a:rPr>
              <a:t>Pour </a:t>
            </a:r>
            <a:r>
              <a:rPr lang="fr-FR" sz="1600" b="1" dirty="0">
                <a:solidFill>
                  <a:schemeClr val="bg1"/>
                </a:solidFill>
                <a:highlight>
                  <a:srgbClr val="0000FF"/>
                </a:highlight>
              </a:rPr>
              <a:t>les formations non-sélectives</a:t>
            </a:r>
            <a:r>
              <a:rPr lang="fr-FR" sz="1600" b="1" dirty="0"/>
              <a:t> (licences, </a:t>
            </a:r>
            <a:r>
              <a:rPr lang="fr-FR" sz="1600" b="1" dirty="0" smtClean="0"/>
              <a:t>PPPE, PASS</a:t>
            </a:r>
            <a:r>
              <a:rPr lang="fr-FR" sz="1600" b="1" dirty="0"/>
              <a:t>)</a:t>
            </a:r>
            <a:r>
              <a:rPr lang="fr-FR" sz="1700" dirty="0"/>
              <a:t> </a:t>
            </a:r>
            <a:endParaRPr lang="fr-FR" sz="1700" dirty="0">
              <a:cs typeface="Arial"/>
            </a:endParaRPr>
          </a:p>
          <a:p>
            <a:pPr marL="177800" lvl="1" indent="-177800" algn="just">
              <a:lnSpc>
                <a:spcPct val="90000"/>
              </a:lnSpc>
              <a:buClr>
                <a:srgbClr val="EC130E"/>
              </a:buClr>
              <a:buSzPct val="100000"/>
              <a:buFont typeface="Lucida Grande"/>
              <a:buChar char="&gt;"/>
              <a:defRPr/>
            </a:pPr>
            <a:r>
              <a:rPr lang="fr-FR" sz="1400" dirty="0">
                <a:solidFill>
                  <a:schemeClr val="tx1"/>
                </a:solidFill>
              </a:rPr>
              <a:t>Les lycéens peuvent faire des vœux pour les formations qui les intéressent dans leur académie ou en dehors. Lorsque la </a:t>
            </a:r>
            <a:r>
              <a:rPr lang="fr-FR" sz="1400" dirty="0" smtClean="0">
                <a:solidFill>
                  <a:schemeClr val="tx1"/>
                </a:solidFill>
              </a:rPr>
              <a:t>licence, le PPPE </a:t>
            </a:r>
            <a:r>
              <a:rPr lang="fr-FR" sz="1400" dirty="0">
                <a:solidFill>
                  <a:schemeClr val="tx1"/>
                </a:solidFill>
              </a:rPr>
              <a:t>ou le PASS est très demandé, </a:t>
            </a:r>
            <a:r>
              <a:rPr lang="fr-FR" sz="1400" b="1" dirty="0">
                <a:solidFill>
                  <a:schemeClr val="tx1"/>
                </a:solidFill>
              </a:rPr>
              <a:t>une priorité au secteur géographique (généralement l’académie) s’applique : </a:t>
            </a:r>
            <a:r>
              <a:rPr lang="fr-FR" sz="1400" dirty="0">
                <a:solidFill>
                  <a:schemeClr val="tx1"/>
                </a:solidFill>
              </a:rPr>
              <a:t>un pourcentage maximum de candidats résidant en dehors du secteur géographique est alors fixé par le recteur. </a:t>
            </a:r>
          </a:p>
          <a:p>
            <a:pPr marL="177800" lvl="1" indent="-177800" algn="just">
              <a:lnSpc>
                <a:spcPct val="90000"/>
              </a:lnSpc>
              <a:buClr>
                <a:srgbClr val="EC130E"/>
              </a:buClr>
              <a:buSzPct val="100000"/>
              <a:buFont typeface="Lucida Grande"/>
              <a:buChar char="&gt;"/>
              <a:defRPr/>
            </a:pPr>
            <a:r>
              <a:rPr lang="fr-FR" sz="1400" dirty="0" smtClean="0">
                <a:solidFill>
                  <a:schemeClr val="tx1"/>
                </a:solidFill>
              </a:rPr>
              <a:t>L’appartenance ou non au </a:t>
            </a:r>
            <a:r>
              <a:rPr lang="fr-FR" sz="1400" dirty="0">
                <a:solidFill>
                  <a:schemeClr val="tx1"/>
                </a:solidFill>
              </a:rPr>
              <a:t>secteur est </a:t>
            </a:r>
            <a:r>
              <a:rPr lang="fr-FR" sz="1400" b="1" dirty="0">
                <a:solidFill>
                  <a:srgbClr val="0000FF"/>
                </a:solidFill>
              </a:rPr>
              <a:t>affichée aux candidats</a:t>
            </a:r>
            <a:r>
              <a:rPr lang="fr-FR" sz="1400" dirty="0">
                <a:solidFill>
                  <a:schemeClr val="tx1"/>
                </a:solidFill>
              </a:rPr>
              <a:t>. Les pourcentages fixés par les recteurs seront affichés sur Parcoursup avant le début de la phase d’admission. </a:t>
            </a:r>
          </a:p>
          <a:p>
            <a:pPr marL="0" lvl="1" indent="0">
              <a:buSzPct val="100000"/>
              <a:buNone/>
              <a:defRPr/>
            </a:pPr>
            <a:r>
              <a:rPr lang="fr-FR" sz="900" dirty="0"/>
              <a:t>          </a:t>
            </a:r>
            <a:endParaRPr lang="fr-FR" sz="900" b="1" dirty="0">
              <a:solidFill>
                <a:srgbClr val="F28E65"/>
              </a:solidFill>
            </a:endParaRP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20</a:t>
            </a:fld>
            <a:endParaRPr lang="fr-FR"/>
          </a:p>
        </p:txBody>
      </p:sp>
      <p:sp>
        <p:nvSpPr>
          <p:cNvPr id="7" name="Rectangle à coins arrondis 6"/>
          <p:cNvSpPr/>
          <p:nvPr/>
        </p:nvSpPr>
        <p:spPr>
          <a:xfrm>
            <a:off x="3663176" y="100189"/>
            <a:ext cx="4995943"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Des formations </a:t>
            </a:r>
            <a:r>
              <a:rPr lang="fr-FR" sz="1400" b="1" kern="0" dirty="0" smtClean="0">
                <a:solidFill>
                  <a:srgbClr val="000091"/>
                </a:solidFill>
                <a:latin typeface="Arial"/>
              </a:rPr>
              <a:t>accessibles sur </a:t>
            </a:r>
            <a:r>
              <a:rPr lang="fr-FR" sz="1400" b="1" kern="0" dirty="0">
                <a:solidFill>
                  <a:srgbClr val="000091"/>
                </a:solidFill>
                <a:latin typeface="Arial"/>
              </a:rPr>
              <a:t>l’ensemble du </a:t>
            </a:r>
            <a:r>
              <a:rPr lang="fr-FR" sz="1400" b="1" kern="0" dirty="0" smtClean="0">
                <a:solidFill>
                  <a:srgbClr val="000091"/>
                </a:solidFill>
                <a:latin typeface="Arial"/>
              </a:rPr>
              <a:t>territoire Quelle priorité géographique sur Parcoursup ? 1/2</a:t>
            </a:r>
            <a:endParaRPr lang="fr-FR" sz="1400" b="1" kern="0" dirty="0">
              <a:solidFill>
                <a:srgbClr val="000091"/>
              </a:solidFill>
              <a:latin typeface="Arial"/>
            </a:endParaRPr>
          </a:p>
        </p:txBody>
      </p:sp>
      <p:sp>
        <p:nvSpPr>
          <p:cNvPr id="8" name="Rectangle à coins arrondis 7"/>
          <p:cNvSpPr/>
          <p:nvPr/>
        </p:nvSpPr>
        <p:spPr>
          <a:xfrm>
            <a:off x="438057" y="3861209"/>
            <a:ext cx="8445546" cy="589807"/>
          </a:xfrm>
          <a:prstGeom prst="roundRect">
            <a:avLst/>
          </a:prstGeom>
          <a:solidFill>
            <a:srgbClr val="A55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457200">
              <a:lnSpc>
                <a:spcPct val="90000"/>
              </a:lnSpc>
              <a:buSzPct val="100000"/>
              <a:defRPr/>
            </a:pPr>
            <a:r>
              <a:rPr lang="fr-FR" sz="1300" b="1" u="sng" dirty="0">
                <a:solidFill>
                  <a:schemeClr val="bg1"/>
                </a:solidFill>
              </a:rPr>
              <a:t>Point </a:t>
            </a:r>
            <a:r>
              <a:rPr lang="fr-FR" sz="1300" b="1" u="sng" dirty="0" smtClean="0">
                <a:solidFill>
                  <a:schemeClr val="bg1"/>
                </a:solidFill>
              </a:rPr>
              <a:t>d’attention</a:t>
            </a:r>
            <a:r>
              <a:rPr lang="fr-FR" sz="1300" b="1" kern="0" dirty="0" smtClean="0">
                <a:solidFill>
                  <a:schemeClr val="bg1"/>
                </a:solidFill>
              </a:rPr>
              <a:t> </a:t>
            </a:r>
            <a:r>
              <a:rPr lang="fr-FR" sz="1300" kern="0" dirty="0">
                <a:solidFill>
                  <a:schemeClr val="bg1"/>
                </a:solidFill>
              </a:rPr>
              <a:t>: </a:t>
            </a:r>
            <a:r>
              <a:rPr lang="fr-FR" sz="1300" kern="0" dirty="0" smtClean="0">
                <a:solidFill>
                  <a:schemeClr val="bg1"/>
                </a:solidFill>
              </a:rPr>
              <a:t>pour les licences, les statistiques sur l’admission des lycéens de terminale au cours des 3 années passées (rubrique « Visualiser les chiffres d’accès à la formation ») sont celles des candidats qui étaient prioritaires pour le secteur de recrutement de la licence.</a:t>
            </a:r>
            <a:endParaRPr lang="fr-FR" sz="1300" kern="0" dirty="0">
              <a:solidFill>
                <a:schemeClr val="bg1"/>
              </a:solidFill>
            </a:endParaRPr>
          </a:p>
        </p:txBody>
      </p:sp>
    </p:spTree>
    <p:extLst>
      <p:ext uri="{BB962C8B-B14F-4D97-AF65-F5344CB8AC3E}">
        <p14:creationId xmlns:p14="http://schemas.microsoft.com/office/powerpoint/2010/main" val="37470204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266728" y="1092505"/>
            <a:ext cx="8392391" cy="3523335"/>
          </a:xfrm>
        </p:spPr>
        <p:txBody>
          <a:bodyPr/>
          <a:lstStyle/>
          <a:p>
            <a:r>
              <a:rPr lang="fr-FR" sz="1800" b="1" dirty="0">
                <a:solidFill>
                  <a:schemeClr val="bg1"/>
                </a:solidFill>
                <a:highlight>
                  <a:srgbClr val="0000FF"/>
                </a:highlight>
              </a:rPr>
              <a:t>Secteur géographique </a:t>
            </a:r>
            <a:r>
              <a:rPr lang="fr-FR" sz="1400" dirty="0" smtClean="0">
                <a:solidFill>
                  <a:schemeClr val="tx1"/>
                </a:solidFill>
              </a:rPr>
              <a:t>: </a:t>
            </a:r>
          </a:p>
          <a:p>
            <a:r>
              <a:rPr lang="fr-FR" sz="1400" dirty="0" smtClean="0">
                <a:solidFill>
                  <a:srgbClr val="EC130E"/>
                </a:solidFill>
              </a:rPr>
              <a:t>&gt; </a:t>
            </a:r>
            <a:r>
              <a:rPr lang="fr-FR" sz="1400" dirty="0">
                <a:solidFill>
                  <a:schemeClr val="tx1"/>
                </a:solidFill>
              </a:rPr>
              <a:t>Le secteur de référence : </a:t>
            </a:r>
            <a:r>
              <a:rPr lang="fr-FR" sz="1400" b="1" dirty="0"/>
              <a:t>l’académie</a:t>
            </a:r>
          </a:p>
          <a:p>
            <a:r>
              <a:rPr lang="fr-FR" sz="1400" dirty="0" smtClean="0">
                <a:solidFill>
                  <a:srgbClr val="EC130E"/>
                </a:solidFill>
              </a:rPr>
              <a:t>&gt; </a:t>
            </a:r>
            <a:r>
              <a:rPr lang="fr-FR" sz="1400" b="1" dirty="0" smtClean="0"/>
              <a:t>Des </a:t>
            </a:r>
            <a:r>
              <a:rPr lang="fr-FR" sz="1400" b="1" dirty="0"/>
              <a:t>dérogations territorialisées </a:t>
            </a:r>
            <a:r>
              <a:rPr lang="fr-FR" sz="1400" dirty="0" smtClean="0">
                <a:solidFill>
                  <a:schemeClr val="tx1"/>
                </a:solidFill>
              </a:rPr>
              <a:t>: ex., il </a:t>
            </a:r>
            <a:r>
              <a:rPr lang="fr-FR" sz="1400" dirty="0" smtClean="0">
                <a:solidFill>
                  <a:schemeClr val="tx1"/>
                </a:solidFill>
              </a:rPr>
              <a:t>n’est </a:t>
            </a:r>
            <a:r>
              <a:rPr lang="fr-FR" sz="1400" dirty="0">
                <a:solidFill>
                  <a:schemeClr val="tx1"/>
                </a:solidFill>
              </a:rPr>
              <a:t>fait </a:t>
            </a:r>
            <a:r>
              <a:rPr lang="fr-FR" sz="1400" b="1" dirty="0"/>
              <a:t>aucune distinction</a:t>
            </a:r>
            <a:r>
              <a:rPr lang="fr-FR" sz="1400" b="1" dirty="0">
                <a:solidFill>
                  <a:srgbClr val="F28E65"/>
                </a:solidFill>
              </a:rPr>
              <a:t> </a:t>
            </a:r>
            <a:r>
              <a:rPr lang="fr-FR" sz="1400" dirty="0">
                <a:solidFill>
                  <a:schemeClr val="tx1"/>
                </a:solidFill>
              </a:rPr>
              <a:t>entre les 3 académies de Créteil, Paris et </a:t>
            </a:r>
            <a:r>
              <a:rPr lang="fr-FR" sz="1400" dirty="0" smtClean="0">
                <a:solidFill>
                  <a:schemeClr val="tx1"/>
                </a:solidFill>
              </a:rPr>
              <a:t>Versailles ; territoires infra-académiques ; extension de certaines académies</a:t>
            </a:r>
          </a:p>
          <a:p>
            <a:r>
              <a:rPr lang="fr-FR" sz="1400" dirty="0" smtClean="0">
                <a:solidFill>
                  <a:schemeClr val="tx1"/>
                </a:solidFill>
              </a:rPr>
              <a:t>  </a:t>
            </a:r>
            <a:endParaRPr lang="fr-FR" sz="1400" dirty="0">
              <a:solidFill>
                <a:schemeClr val="tx1"/>
              </a:solidFill>
            </a:endParaRPr>
          </a:p>
          <a:p>
            <a:r>
              <a:rPr lang="fr-FR" sz="1800" b="1" dirty="0" smtClean="0"/>
              <a:t>Par </a:t>
            </a:r>
            <a:r>
              <a:rPr lang="fr-FR" sz="1800" b="1" dirty="0"/>
              <a:t>exception, sont considérés comme « résidant dans l’académie » où se situe la licence demandée</a:t>
            </a:r>
            <a:r>
              <a:rPr lang="fr-FR" sz="1800" b="1" dirty="0">
                <a:solidFill>
                  <a:srgbClr val="F28E65"/>
                </a:solidFill>
              </a:rPr>
              <a:t> </a:t>
            </a:r>
            <a:r>
              <a:rPr lang="fr-FR" sz="1100" b="1" dirty="0">
                <a:solidFill>
                  <a:srgbClr val="3D566E"/>
                </a:solidFill>
              </a:rPr>
              <a:t>:</a:t>
            </a:r>
          </a:p>
          <a:p>
            <a:pPr algn="just"/>
            <a:r>
              <a:rPr lang="fr-FR" sz="1400" dirty="0">
                <a:solidFill>
                  <a:srgbClr val="EC130E"/>
                </a:solidFill>
              </a:rPr>
              <a:t>&gt;</a:t>
            </a:r>
            <a:r>
              <a:rPr lang="fr-FR" sz="1400" dirty="0"/>
              <a:t> </a:t>
            </a:r>
            <a:r>
              <a:rPr lang="fr-FR" sz="1400" dirty="0">
                <a:solidFill>
                  <a:schemeClr val="tx1"/>
                </a:solidFill>
              </a:rPr>
              <a:t>Les candidats qui souhaitent accéder à </a:t>
            </a:r>
            <a:r>
              <a:rPr lang="fr-FR" sz="1400" b="1" dirty="0">
                <a:solidFill>
                  <a:schemeClr val="tx1"/>
                </a:solidFill>
              </a:rPr>
              <a:t>une mention de licence </a:t>
            </a:r>
            <a:r>
              <a:rPr lang="fr-FR" sz="1400" dirty="0">
                <a:solidFill>
                  <a:schemeClr val="tx1"/>
                </a:solidFill>
              </a:rPr>
              <a:t>qui n’est pas dispensée dans leur académie de résidence </a:t>
            </a:r>
          </a:p>
          <a:p>
            <a:pPr algn="just"/>
            <a:r>
              <a:rPr lang="fr-FR" sz="1400" dirty="0">
                <a:solidFill>
                  <a:srgbClr val="EC130E"/>
                </a:solidFill>
              </a:rPr>
              <a:t>&gt;</a:t>
            </a:r>
            <a:r>
              <a:rPr lang="fr-FR" sz="1400" dirty="0">
                <a:solidFill>
                  <a:schemeClr val="tx1"/>
                </a:solidFill>
              </a:rPr>
              <a:t> Les candidats ressortissants français ou ressortissants d’un État membre de l’Union européenne qui sont établis hors de France </a:t>
            </a:r>
          </a:p>
          <a:p>
            <a:pPr algn="just"/>
            <a:r>
              <a:rPr lang="fr-FR" sz="1400" dirty="0">
                <a:solidFill>
                  <a:srgbClr val="EC130E"/>
                </a:solidFill>
              </a:rPr>
              <a:t>&gt;</a:t>
            </a:r>
            <a:r>
              <a:rPr lang="fr-FR" sz="1400" dirty="0">
                <a:solidFill>
                  <a:schemeClr val="tx1"/>
                </a:solidFill>
              </a:rPr>
              <a:t> Les candidats préparant ou ayant obtenu le baccalauréat français au cours de l’année scolaire dans un centre d’examen </a:t>
            </a:r>
            <a:r>
              <a:rPr lang="fr-FR" sz="1400" dirty="0" smtClean="0">
                <a:solidFill>
                  <a:schemeClr val="tx1"/>
                </a:solidFill>
              </a:rPr>
              <a:t>habilité à </a:t>
            </a:r>
            <a:r>
              <a:rPr lang="fr-FR" sz="1400" dirty="0">
                <a:solidFill>
                  <a:schemeClr val="tx1"/>
                </a:solidFill>
              </a:rPr>
              <a:t>l’étranger</a:t>
            </a:r>
          </a:p>
          <a:p>
            <a:endParaRPr lang="fr-FR" sz="1400" b="1" dirty="0">
              <a:solidFill>
                <a:srgbClr val="3D566E"/>
              </a:solidFill>
            </a:endParaRPr>
          </a:p>
          <a:p>
            <a:endParaRPr lang="fr-FR" sz="1400" b="1" dirty="0">
              <a:solidFill>
                <a:srgbClr val="3D566E"/>
              </a:solidFill>
            </a:endParaRP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21</a:t>
            </a:fld>
            <a:endParaRPr lang="fr-FR"/>
          </a:p>
        </p:txBody>
      </p:sp>
      <p:sp>
        <p:nvSpPr>
          <p:cNvPr id="5" name="Rectangle à coins arrondis 4"/>
          <p:cNvSpPr/>
          <p:nvPr/>
        </p:nvSpPr>
        <p:spPr>
          <a:xfrm>
            <a:off x="3663176" y="100189"/>
            <a:ext cx="4995943"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Des formations </a:t>
            </a:r>
            <a:r>
              <a:rPr lang="fr-FR" sz="1400" b="1" kern="0" dirty="0" smtClean="0">
                <a:solidFill>
                  <a:srgbClr val="000091"/>
                </a:solidFill>
                <a:latin typeface="Arial"/>
              </a:rPr>
              <a:t>accessibles sur </a:t>
            </a:r>
            <a:r>
              <a:rPr lang="fr-FR" sz="1400" b="1" kern="0" dirty="0">
                <a:solidFill>
                  <a:srgbClr val="000091"/>
                </a:solidFill>
                <a:latin typeface="Arial"/>
              </a:rPr>
              <a:t>l’ensemble du </a:t>
            </a:r>
            <a:r>
              <a:rPr lang="fr-FR" sz="1400" b="1" kern="0" dirty="0" smtClean="0">
                <a:solidFill>
                  <a:srgbClr val="000091"/>
                </a:solidFill>
                <a:latin typeface="Arial"/>
              </a:rPr>
              <a:t>territoire Quelle priorité géographique sur Parcoursup ? 2/2</a:t>
            </a:r>
            <a:endParaRPr lang="fr-FR" sz="1400" b="1" kern="0" dirty="0">
              <a:solidFill>
                <a:srgbClr val="000091"/>
              </a:solidFill>
              <a:latin typeface="Arial"/>
            </a:endParaRPr>
          </a:p>
        </p:txBody>
      </p:sp>
    </p:spTree>
    <p:extLst>
      <p:ext uri="{BB962C8B-B14F-4D97-AF65-F5344CB8AC3E}">
        <p14:creationId xmlns:p14="http://schemas.microsoft.com/office/powerpoint/2010/main" val="33989980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200" dirty="0"/>
              <a:t>Focus sur les vœux en apprentissage </a:t>
            </a:r>
          </a:p>
        </p:txBody>
      </p:sp>
      <p:sp>
        <p:nvSpPr>
          <p:cNvPr id="3" name="Espace réservé du contenu 2"/>
          <p:cNvSpPr>
            <a:spLocks noGrp="1"/>
          </p:cNvSpPr>
          <p:nvPr>
            <p:ph sz="quarter" idx="4294967295"/>
          </p:nvPr>
        </p:nvSpPr>
        <p:spPr>
          <a:xfrm>
            <a:off x="294694" y="1303836"/>
            <a:ext cx="8424936" cy="3513319"/>
          </a:xfrm>
        </p:spPr>
        <p:txBody>
          <a:bodyPr/>
          <a:lstStyle/>
          <a:p>
            <a:pPr marL="0" lvl="1" indent="0">
              <a:spcBef>
                <a:spcPts val="0"/>
              </a:spcBef>
              <a:spcAft>
                <a:spcPts val="0"/>
              </a:spcAft>
              <a:buNone/>
              <a:defRPr/>
            </a:pPr>
            <a:endParaRPr lang="fr-FR" sz="1600" dirty="0">
              <a:solidFill>
                <a:srgbClr val="0C5076"/>
              </a:solidFill>
            </a:endParaRPr>
          </a:p>
          <a:p>
            <a:r>
              <a:rPr lang="fr-FR" sz="1600" b="1" dirty="0">
                <a:solidFill>
                  <a:srgbClr val="EC130E"/>
                </a:solidFill>
              </a:rPr>
              <a:t>&gt;</a:t>
            </a:r>
            <a:r>
              <a:rPr lang="fr-FR" sz="1600" b="1" dirty="0">
                <a:solidFill>
                  <a:srgbClr val="FF0000"/>
                </a:solidFill>
              </a:rPr>
              <a:t> </a:t>
            </a:r>
            <a:r>
              <a:rPr lang="fr-FR" sz="1600" b="1" dirty="0">
                <a:solidFill>
                  <a:schemeClr val="bg1"/>
                </a:solidFill>
                <a:highlight>
                  <a:srgbClr val="0000FF"/>
                </a:highlight>
              </a:rPr>
              <a:t>Jusqu’à 10 vœux en apprentissage</a:t>
            </a:r>
            <a:r>
              <a:rPr lang="fr-FR" sz="1600" dirty="0">
                <a:solidFill>
                  <a:schemeClr val="tx1"/>
                </a:solidFill>
              </a:rPr>
              <a:t>, en plus des 10 autres vœux autorisés</a:t>
            </a:r>
          </a:p>
          <a:p>
            <a:pPr>
              <a:spcAft>
                <a:spcPts val="0"/>
              </a:spcAft>
            </a:pPr>
            <a:endParaRPr lang="fr-FR" sz="1600" dirty="0"/>
          </a:p>
          <a:p>
            <a:r>
              <a:rPr lang="fr-FR" sz="1600" b="1" dirty="0">
                <a:solidFill>
                  <a:srgbClr val="EC130E"/>
                </a:solidFill>
              </a:rPr>
              <a:t>&gt;</a:t>
            </a:r>
            <a:r>
              <a:rPr lang="fr-FR" sz="1600" b="1" dirty="0">
                <a:solidFill>
                  <a:srgbClr val="F28E65"/>
                </a:solidFill>
              </a:rPr>
              <a:t> </a:t>
            </a:r>
            <a:r>
              <a:rPr lang="fr-FR" sz="1600" b="1" dirty="0">
                <a:solidFill>
                  <a:schemeClr val="bg1"/>
                </a:solidFill>
                <a:highlight>
                  <a:srgbClr val="0000FF"/>
                </a:highlight>
              </a:rPr>
              <a:t>Pas de date limite pour formuler des vœux en apprentissage</a:t>
            </a:r>
            <a:r>
              <a:rPr lang="fr-FR" sz="1600" b="1" dirty="0"/>
              <a:t> </a:t>
            </a:r>
            <a:r>
              <a:rPr lang="fr-FR" sz="1600" dirty="0">
                <a:solidFill>
                  <a:schemeClr val="tx1"/>
                </a:solidFill>
              </a:rPr>
              <a:t>(pour la majorité des formations en apprentissage)</a:t>
            </a:r>
          </a:p>
          <a:p>
            <a:endParaRPr lang="fr-FR" sz="1600" b="1" dirty="0">
              <a:solidFill>
                <a:srgbClr val="FF0000"/>
              </a:solidFill>
            </a:endParaRPr>
          </a:p>
          <a:p>
            <a:r>
              <a:rPr lang="fr-FR" sz="1600" b="1" dirty="0">
                <a:solidFill>
                  <a:srgbClr val="FF0000"/>
                </a:solidFill>
              </a:rPr>
              <a:t>&gt;</a:t>
            </a:r>
            <a:r>
              <a:rPr lang="fr-FR" sz="1600" dirty="0"/>
              <a:t> </a:t>
            </a:r>
            <a:r>
              <a:rPr lang="fr-FR" sz="1600" b="1" dirty="0">
                <a:solidFill>
                  <a:schemeClr val="bg1"/>
                </a:solidFill>
                <a:highlight>
                  <a:srgbClr val="0000FF"/>
                </a:highlight>
              </a:rPr>
              <a:t>Une rubrique spécifique dans votre dossier pour vos vœux en apprentissage</a:t>
            </a:r>
          </a:p>
          <a:p>
            <a:endParaRPr lang="fr-FR" sz="800" dirty="0"/>
          </a:p>
          <a:p>
            <a:endParaRPr lang="fr-FR" sz="500"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22</a:t>
            </a:fld>
            <a:endParaRPr lang="fr-FR"/>
          </a:p>
        </p:txBody>
      </p:sp>
      <p:sp>
        <p:nvSpPr>
          <p:cNvPr id="4" name="Rectangle à coins arrondis 3"/>
          <p:cNvSpPr/>
          <p:nvPr/>
        </p:nvSpPr>
        <p:spPr>
          <a:xfrm>
            <a:off x="453761" y="3540266"/>
            <a:ext cx="8332279" cy="914400"/>
          </a:xfrm>
          <a:prstGeom prst="roundRect">
            <a:avLst/>
          </a:prstGeom>
          <a:solidFill>
            <a:srgbClr val="A55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457200">
              <a:lnSpc>
                <a:spcPct val="90000"/>
              </a:lnSpc>
              <a:buSzPct val="100000"/>
              <a:defRPr/>
            </a:pPr>
            <a:r>
              <a:rPr lang="fr-FR" sz="1600" b="1" u="sng" dirty="0">
                <a:solidFill>
                  <a:schemeClr val="bg1"/>
                </a:solidFill>
              </a:rPr>
              <a:t>Rappel</a:t>
            </a:r>
            <a:r>
              <a:rPr lang="fr-FR" sz="1600" b="1" kern="0" dirty="0">
                <a:solidFill>
                  <a:schemeClr val="bg1"/>
                </a:solidFill>
              </a:rPr>
              <a:t> </a:t>
            </a:r>
            <a:r>
              <a:rPr lang="fr-FR" sz="1600" kern="0" dirty="0">
                <a:solidFill>
                  <a:schemeClr val="bg1"/>
                </a:solidFill>
              </a:rPr>
              <a:t>: les centres de formation en apprentissage ont pour mission d’accompagner les candidats en apprentissage pour trouver un employeur et signer un contrat d’apprentissage.</a:t>
            </a:r>
          </a:p>
          <a:p>
            <a:pPr marL="0" lvl="1" defTabSz="457200">
              <a:lnSpc>
                <a:spcPct val="90000"/>
              </a:lnSpc>
              <a:buSzPct val="100000"/>
              <a:defRPr/>
            </a:pPr>
            <a:r>
              <a:rPr lang="fr-FR" sz="1600" kern="0" dirty="0">
                <a:solidFill>
                  <a:schemeClr val="bg1"/>
                </a:solidFill>
              </a:rPr>
              <a:t>Retrouvez des conseils pour trouver un employeur sur </a:t>
            </a:r>
            <a:r>
              <a:rPr lang="fr-FR" sz="1600" kern="0" dirty="0" smtClean="0">
                <a:solidFill>
                  <a:schemeClr val="bg1"/>
                </a:solidFill>
              </a:rPr>
              <a:t>parcoursup.gouv.fr  </a:t>
            </a:r>
            <a:endParaRPr lang="fr-FR" sz="1600" kern="0" dirty="0">
              <a:solidFill>
                <a:schemeClr val="bg1"/>
              </a:solidFill>
            </a:endParaRPr>
          </a:p>
        </p:txBody>
      </p:sp>
      <p:sp>
        <p:nvSpPr>
          <p:cNvPr id="7" name="Rectangle à coins arrondis 6"/>
          <p:cNvSpPr/>
          <p:nvPr/>
        </p:nvSpPr>
        <p:spPr>
          <a:xfrm>
            <a:off x="4170557" y="86105"/>
            <a:ext cx="4594500"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Les vœux </a:t>
            </a:r>
            <a:r>
              <a:rPr lang="fr-FR" sz="1400" b="1" kern="0" dirty="0" smtClean="0">
                <a:solidFill>
                  <a:srgbClr val="000091"/>
                </a:solidFill>
                <a:latin typeface="Arial"/>
              </a:rPr>
              <a:t>pour des formations en apprentissage</a:t>
            </a:r>
            <a:endParaRPr lang="fr-FR" sz="1400" b="1" kern="0" dirty="0">
              <a:solidFill>
                <a:srgbClr val="000091"/>
              </a:solidFill>
              <a:latin typeface="Arial"/>
            </a:endParaRPr>
          </a:p>
        </p:txBody>
      </p:sp>
    </p:spTree>
    <p:extLst>
      <p:ext uri="{BB962C8B-B14F-4D97-AF65-F5344CB8AC3E}">
        <p14:creationId xmlns:p14="http://schemas.microsoft.com/office/powerpoint/2010/main" val="32246294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fld id="{5364400D-1A9E-42A8-8CBD-868B8972336F}" type="datetime1">
              <a:rPr lang="fr-FR" cap="all" smtClean="0"/>
              <a:t>20/01/2025</a:t>
            </a:fld>
            <a:endParaRPr lang="fr-FR" cap="all"/>
          </a:p>
        </p:txBody>
      </p:sp>
      <p:sp>
        <p:nvSpPr>
          <p:cNvPr id="3" name="Espace réservé du numéro de diapositive 2"/>
          <p:cNvSpPr>
            <a:spLocks noGrp="1"/>
          </p:cNvSpPr>
          <p:nvPr>
            <p:ph type="sldNum" sz="quarter" idx="12"/>
          </p:nvPr>
        </p:nvSpPr>
        <p:spPr/>
        <p:txBody>
          <a:bodyPr/>
          <a:lstStyle/>
          <a:p>
            <a:fld id="{733122C9-A0B9-462F-8757-0847AD287B63}" type="slidenum">
              <a:rPr lang="fr-FR" smtClean="0"/>
              <a:pPr/>
              <a:t>23</a:t>
            </a:fld>
            <a:endParaRPr lang="fr-FR"/>
          </a:p>
        </p:txBody>
      </p:sp>
      <p:sp>
        <p:nvSpPr>
          <p:cNvPr id="4" name="Titre 3"/>
          <p:cNvSpPr>
            <a:spLocks noGrp="1"/>
          </p:cNvSpPr>
          <p:nvPr>
            <p:ph type="title"/>
          </p:nvPr>
        </p:nvSpPr>
        <p:spPr/>
        <p:txBody>
          <a:bodyPr/>
          <a:lstStyle/>
          <a:p>
            <a:endParaRPr lang="fr-FR"/>
          </a:p>
        </p:txBody>
      </p:sp>
      <p:sp>
        <p:nvSpPr>
          <p:cNvPr id="6" name="Espace réservé du texte 5"/>
          <p:cNvSpPr>
            <a:spLocks noGrp="1"/>
          </p:cNvSpPr>
          <p:nvPr>
            <p:ph type="body" sz="quarter" idx="13"/>
          </p:nvPr>
        </p:nvSpPr>
        <p:spPr/>
        <p:txBody>
          <a:bodyPr/>
          <a:lstStyle/>
          <a:p>
            <a:endParaRPr lang="fr-FR"/>
          </a:p>
        </p:txBody>
      </p:sp>
      <p:pic>
        <p:nvPicPr>
          <p:cNvPr id="7" name="Espace réservé du contenu 6"/>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913350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9524" y="837886"/>
            <a:ext cx="8424000" cy="447614"/>
          </a:xfrm>
        </p:spPr>
        <p:txBody>
          <a:bodyPr/>
          <a:lstStyle/>
          <a:p>
            <a:r>
              <a:rPr lang="fr-FR" sz="2200" dirty="0"/>
              <a:t>Finaliser son dossier et confirmer vos vœux </a:t>
            </a:r>
          </a:p>
        </p:txBody>
      </p:sp>
      <p:sp>
        <p:nvSpPr>
          <p:cNvPr id="3" name="Espace réservé du contenu 2"/>
          <p:cNvSpPr>
            <a:spLocks noGrp="1"/>
          </p:cNvSpPr>
          <p:nvPr>
            <p:ph sz="quarter" idx="4294967295"/>
          </p:nvPr>
        </p:nvSpPr>
        <p:spPr>
          <a:xfrm>
            <a:off x="369124" y="1248479"/>
            <a:ext cx="8424000" cy="3392414"/>
          </a:xfrm>
        </p:spPr>
        <p:txBody>
          <a:bodyPr/>
          <a:lstStyle/>
          <a:p>
            <a:pPr lvl="0" defTabSz="457200">
              <a:spcBef>
                <a:spcPct val="20000"/>
              </a:spcBef>
              <a:spcAft>
                <a:spcPts val="0"/>
              </a:spcAft>
              <a:buClr>
                <a:srgbClr val="FF0000"/>
              </a:buClr>
              <a:buSzPct val="100000"/>
              <a:defRPr/>
            </a:pPr>
            <a:r>
              <a:rPr lang="fr-FR" sz="1800" b="1" dirty="0"/>
              <a:t>Pour que les vœux saisis deviennent définitifs sur Parcoursup, les candidats doivent obligatoirement :</a:t>
            </a:r>
            <a:endParaRPr lang="fr-FR" sz="1200" dirty="0"/>
          </a:p>
          <a:p>
            <a:pPr marL="177800" lvl="0" indent="-177800" defTabSz="457200">
              <a:spcBef>
                <a:spcPct val="20000"/>
              </a:spcBef>
              <a:spcAft>
                <a:spcPts val="0"/>
              </a:spcAft>
              <a:buClr>
                <a:srgbClr val="FF0000"/>
              </a:buClr>
              <a:buSzPct val="100000"/>
              <a:buFont typeface="Lucida Grande"/>
              <a:buChar char="&gt;"/>
              <a:defRPr/>
            </a:pPr>
            <a:r>
              <a:rPr lang="fr-FR" sz="2000" b="1" dirty="0">
                <a:solidFill>
                  <a:srgbClr val="F28E65"/>
                </a:solidFill>
              </a:rPr>
              <a:t> </a:t>
            </a:r>
            <a:r>
              <a:rPr lang="fr-FR" sz="1800" b="1" dirty="0">
                <a:solidFill>
                  <a:schemeClr val="bg1"/>
                </a:solidFill>
                <a:highlight>
                  <a:srgbClr val="0000FF"/>
                </a:highlight>
              </a:rPr>
              <a:t>Compléter leur dossier :</a:t>
            </a:r>
            <a:r>
              <a:rPr lang="fr-FR" sz="2000" b="1" dirty="0"/>
              <a:t> </a:t>
            </a:r>
            <a:endParaRPr lang="fr-FR" sz="2000" dirty="0"/>
          </a:p>
          <a:p>
            <a:pPr marL="609800" lvl="2" indent="-177800" defTabSz="457200">
              <a:spcBef>
                <a:spcPct val="20000"/>
              </a:spcBef>
              <a:spcAft>
                <a:spcPts val="0"/>
              </a:spcAft>
              <a:buClr>
                <a:srgbClr val="FF0000"/>
              </a:buClr>
              <a:buFont typeface="Lucida Grande"/>
              <a:buChar char="&gt;"/>
              <a:defRPr/>
            </a:pPr>
            <a:r>
              <a:rPr lang="fr-FR" sz="1600" dirty="0" smtClean="0">
                <a:solidFill>
                  <a:schemeClr val="tx1"/>
                </a:solidFill>
              </a:rPr>
              <a:t>rubrique </a:t>
            </a:r>
            <a:r>
              <a:rPr lang="fr-FR" sz="1600" dirty="0">
                <a:solidFill>
                  <a:schemeClr val="tx1"/>
                </a:solidFill>
              </a:rPr>
              <a:t>« </a:t>
            </a:r>
            <a:r>
              <a:rPr lang="fr-FR" sz="1600" dirty="0" smtClean="0">
                <a:solidFill>
                  <a:schemeClr val="tx1"/>
                </a:solidFill>
              </a:rPr>
              <a:t>autres </a:t>
            </a:r>
            <a:r>
              <a:rPr lang="fr-FR" sz="1600" dirty="0">
                <a:solidFill>
                  <a:schemeClr val="tx1"/>
                </a:solidFill>
              </a:rPr>
              <a:t>projets </a:t>
            </a:r>
            <a:r>
              <a:rPr lang="fr-FR" sz="1600" dirty="0" smtClean="0">
                <a:solidFill>
                  <a:schemeClr val="tx1"/>
                </a:solidFill>
              </a:rPr>
              <a:t>»</a:t>
            </a:r>
          </a:p>
          <a:p>
            <a:pPr marL="609800" lvl="2" indent="-177800" defTabSz="457200">
              <a:spcBef>
                <a:spcPct val="20000"/>
              </a:spcBef>
              <a:spcAft>
                <a:spcPts val="0"/>
              </a:spcAft>
              <a:buClr>
                <a:srgbClr val="FF0000"/>
              </a:buClr>
              <a:buFont typeface="Lucida Grande"/>
              <a:buChar char="&gt;"/>
              <a:defRPr/>
            </a:pPr>
            <a:r>
              <a:rPr lang="fr-FR" sz="1600" dirty="0">
                <a:solidFill>
                  <a:schemeClr val="tx1"/>
                </a:solidFill>
              </a:rPr>
              <a:t>Lettre de motivation par vœu </a:t>
            </a:r>
            <a:r>
              <a:rPr lang="fr-FR" sz="1600" b="1" dirty="0">
                <a:solidFill>
                  <a:schemeClr val="tx1"/>
                </a:solidFill>
              </a:rPr>
              <a:t>uniquement lorsque la formation l’a demandée</a:t>
            </a:r>
            <a:endParaRPr lang="fr-FR" sz="1600" b="1" dirty="0">
              <a:solidFill>
                <a:schemeClr val="tx1"/>
              </a:solidFill>
              <a:cs typeface="Arial"/>
            </a:endParaRPr>
          </a:p>
          <a:p>
            <a:pPr marL="609800" lvl="2" indent="-177800" defTabSz="457200">
              <a:spcBef>
                <a:spcPct val="20000"/>
              </a:spcBef>
              <a:spcAft>
                <a:spcPts val="0"/>
              </a:spcAft>
              <a:buClr>
                <a:srgbClr val="FF0000"/>
              </a:buClr>
              <a:buFont typeface="Lucida Grande"/>
              <a:buChar char="&gt;"/>
              <a:defRPr/>
            </a:pPr>
            <a:r>
              <a:rPr lang="fr-FR" sz="1600" dirty="0" smtClean="0">
                <a:solidFill>
                  <a:schemeClr val="tx1"/>
                </a:solidFill>
              </a:rPr>
              <a:t>pièces </a:t>
            </a:r>
            <a:r>
              <a:rPr lang="fr-FR" sz="1600" dirty="0">
                <a:solidFill>
                  <a:schemeClr val="tx1"/>
                </a:solidFill>
              </a:rPr>
              <a:t>complémentaires demandées par certaines </a:t>
            </a:r>
            <a:r>
              <a:rPr lang="fr-FR" sz="1600" dirty="0" smtClean="0">
                <a:solidFill>
                  <a:schemeClr val="tx1"/>
                </a:solidFill>
              </a:rPr>
              <a:t>formations</a:t>
            </a:r>
            <a:endParaRPr lang="fr-FR" sz="1600" dirty="0">
              <a:solidFill>
                <a:schemeClr val="tx1"/>
              </a:solidFill>
              <a:cs typeface="Arial"/>
            </a:endParaRPr>
          </a:p>
          <a:p>
            <a:pPr marL="609800" lvl="2" indent="-177800" defTabSz="457200">
              <a:spcBef>
                <a:spcPct val="20000"/>
              </a:spcBef>
              <a:spcAft>
                <a:spcPts val="0"/>
              </a:spcAft>
              <a:buClr>
                <a:srgbClr val="FF0000"/>
              </a:buClr>
              <a:buFont typeface="Lucida Grande"/>
              <a:buChar char="&gt;"/>
              <a:defRPr/>
            </a:pPr>
            <a:r>
              <a:rPr lang="fr-FR" sz="1600" dirty="0" smtClean="0">
                <a:solidFill>
                  <a:schemeClr val="tx1"/>
                </a:solidFill>
              </a:rPr>
              <a:t>rubrique </a:t>
            </a:r>
            <a:r>
              <a:rPr lang="fr-FR" sz="1600" dirty="0">
                <a:solidFill>
                  <a:schemeClr val="tx1"/>
                </a:solidFill>
              </a:rPr>
              <a:t>« activités et centres d’intérêt » (facultative)</a:t>
            </a:r>
            <a:endParaRPr lang="fr-FR" sz="1600" dirty="0">
              <a:solidFill>
                <a:schemeClr val="tx1"/>
              </a:solidFill>
              <a:cs typeface="Arial"/>
            </a:endParaRPr>
          </a:p>
          <a:p>
            <a:pPr marL="177800" lvl="0" indent="-177800" defTabSz="457200">
              <a:spcBef>
                <a:spcPct val="20000"/>
              </a:spcBef>
              <a:spcAft>
                <a:spcPts val="0"/>
              </a:spcAft>
              <a:buClr>
                <a:srgbClr val="FF0000"/>
              </a:buClr>
              <a:buSzPct val="100000"/>
              <a:buFont typeface="Lucida Grande"/>
              <a:buChar char="&gt;"/>
              <a:defRPr/>
            </a:pPr>
            <a:r>
              <a:rPr lang="fr-FR" sz="2000" b="1" dirty="0">
                <a:solidFill>
                  <a:srgbClr val="F28E65"/>
                </a:solidFill>
              </a:rPr>
              <a:t> </a:t>
            </a:r>
            <a:r>
              <a:rPr lang="fr-FR" sz="1800" b="1" dirty="0">
                <a:solidFill>
                  <a:schemeClr val="bg1"/>
                </a:solidFill>
                <a:highlight>
                  <a:srgbClr val="0000FF"/>
                </a:highlight>
              </a:rPr>
              <a:t>Confirmer chacun de leurs vœux</a:t>
            </a:r>
          </a:p>
          <a:p>
            <a:endParaRPr lang="fr-FR" sz="900"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24</a:t>
            </a:fld>
            <a:endParaRPr lang="fr-FR"/>
          </a:p>
        </p:txBody>
      </p:sp>
      <p:sp>
        <p:nvSpPr>
          <p:cNvPr id="7" name="Rectangle à coins arrondis 6"/>
          <p:cNvSpPr/>
          <p:nvPr/>
        </p:nvSpPr>
        <p:spPr>
          <a:xfrm>
            <a:off x="1187967" y="3820269"/>
            <a:ext cx="6786314" cy="720080"/>
          </a:xfrm>
          <a:prstGeom prst="roundRect">
            <a:avLst/>
          </a:prstGeom>
          <a:solidFill>
            <a:srgbClr val="FFCA0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600" b="1" dirty="0">
                <a:solidFill>
                  <a:schemeClr val="tx1"/>
                </a:solidFill>
              </a:rPr>
              <a:t>Un vœu non confirmé avant le </a:t>
            </a:r>
            <a:r>
              <a:rPr lang="fr-FR" sz="1600" b="1" dirty="0" smtClean="0">
                <a:solidFill>
                  <a:schemeClr val="tx1"/>
                </a:solidFill>
              </a:rPr>
              <a:t>2 </a:t>
            </a:r>
            <a:r>
              <a:rPr lang="fr-FR" sz="1600" b="1" dirty="0">
                <a:solidFill>
                  <a:schemeClr val="tx1"/>
                </a:solidFill>
              </a:rPr>
              <a:t>avril </a:t>
            </a:r>
            <a:r>
              <a:rPr lang="fr-FR" sz="1600" b="1" dirty="0" smtClean="0">
                <a:solidFill>
                  <a:schemeClr val="tx1"/>
                </a:solidFill>
              </a:rPr>
              <a:t>2025 </a:t>
            </a:r>
            <a:r>
              <a:rPr lang="fr-FR" sz="1600" b="1" dirty="0">
                <a:solidFill>
                  <a:schemeClr val="tx1"/>
                </a:solidFill>
              </a:rPr>
              <a:t>(23h59 - heure de Paris) </a:t>
            </a:r>
          </a:p>
          <a:p>
            <a:pPr algn="ctr">
              <a:defRPr/>
            </a:pPr>
            <a:r>
              <a:rPr lang="fr-FR" sz="1600" b="1" dirty="0">
                <a:solidFill>
                  <a:schemeClr val="tx1"/>
                </a:solidFill>
              </a:rPr>
              <a:t>ne sera pas examiné par la formation</a:t>
            </a:r>
          </a:p>
        </p:txBody>
      </p:sp>
      <p:sp>
        <p:nvSpPr>
          <p:cNvPr id="8" name="Rectangle à coins arrondis 7"/>
          <p:cNvSpPr/>
          <p:nvPr/>
        </p:nvSpPr>
        <p:spPr>
          <a:xfrm>
            <a:off x="6143625" y="86105"/>
            <a:ext cx="262143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Jusqu’au </a:t>
            </a:r>
            <a:r>
              <a:rPr lang="fr-FR" sz="1400" b="1" kern="0" dirty="0" smtClean="0">
                <a:solidFill>
                  <a:srgbClr val="000091"/>
                </a:solidFill>
                <a:latin typeface="Arial"/>
              </a:rPr>
              <a:t>2 </a:t>
            </a:r>
            <a:r>
              <a:rPr lang="fr-FR" sz="1400" b="1" kern="0" dirty="0">
                <a:solidFill>
                  <a:srgbClr val="000091"/>
                </a:solidFill>
                <a:latin typeface="Arial"/>
              </a:rPr>
              <a:t>avril </a:t>
            </a:r>
            <a:r>
              <a:rPr lang="fr-FR" sz="1400" b="1" kern="0" dirty="0" smtClean="0">
                <a:solidFill>
                  <a:srgbClr val="000091"/>
                </a:solidFill>
                <a:latin typeface="Arial"/>
              </a:rPr>
              <a:t>2025 </a:t>
            </a:r>
            <a:r>
              <a:rPr lang="fr-FR" sz="1400" b="1" kern="0" dirty="0">
                <a:solidFill>
                  <a:srgbClr val="000091"/>
                </a:solidFill>
                <a:latin typeface="Arial"/>
              </a:rPr>
              <a:t>inclus</a:t>
            </a:r>
          </a:p>
        </p:txBody>
      </p:sp>
    </p:spTree>
    <p:extLst>
      <p:ext uri="{BB962C8B-B14F-4D97-AF65-F5344CB8AC3E}">
        <p14:creationId xmlns:p14="http://schemas.microsoft.com/office/powerpoint/2010/main" val="28504629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200" dirty="0"/>
              <a:t>La demande de césure : mode d’emploi </a:t>
            </a:r>
          </a:p>
        </p:txBody>
      </p:sp>
      <p:sp>
        <p:nvSpPr>
          <p:cNvPr id="3" name="Espace réservé du contenu 2"/>
          <p:cNvSpPr>
            <a:spLocks noGrp="1"/>
          </p:cNvSpPr>
          <p:nvPr>
            <p:ph sz="quarter" idx="4294967295"/>
          </p:nvPr>
        </p:nvSpPr>
        <p:spPr>
          <a:xfrm>
            <a:off x="342337" y="1419623"/>
            <a:ext cx="8441663" cy="3312368"/>
          </a:xfrm>
        </p:spPr>
        <p:txBody>
          <a:bodyPr/>
          <a:lstStyle/>
          <a:p>
            <a:pPr lvl="0" defTabSz="457200">
              <a:spcBef>
                <a:spcPct val="20000"/>
              </a:spcBef>
              <a:spcAft>
                <a:spcPts val="0"/>
              </a:spcAft>
              <a:buClr>
                <a:srgbClr val="FF0000"/>
              </a:buClr>
              <a:buSzPct val="100000"/>
            </a:pPr>
            <a:r>
              <a:rPr lang="fr-FR" sz="1400" b="1" dirty="0">
                <a:solidFill>
                  <a:schemeClr val="bg1"/>
                </a:solidFill>
                <a:highlight>
                  <a:srgbClr val="0000FF"/>
                </a:highlight>
              </a:rPr>
              <a:t>Un lycéen peut demander une césure directement après le bac</a:t>
            </a:r>
            <a:r>
              <a:rPr lang="fr-FR" sz="1600" b="1" dirty="0"/>
              <a:t> </a:t>
            </a:r>
            <a:r>
              <a:rPr lang="fr-FR" sz="1600" dirty="0"/>
              <a:t>: </a:t>
            </a:r>
            <a:r>
              <a:rPr lang="fr-FR" sz="1600" dirty="0">
                <a:solidFill>
                  <a:schemeClr val="tx1"/>
                </a:solidFill>
              </a:rPr>
              <a:t>possibilité de suspendre temporairement une formation afin d’acquérir une expérience utile pour son projet de formation (partir à l’étranger, réaliser un projet associatif, entrepreneurial etc…)</a:t>
            </a:r>
            <a:endParaRPr lang="fr-FR" sz="800" dirty="0">
              <a:solidFill>
                <a:schemeClr val="tx1"/>
              </a:solidFill>
            </a:endParaRPr>
          </a:p>
          <a:p>
            <a:pPr lvl="0" defTabSz="457200">
              <a:spcBef>
                <a:spcPct val="20000"/>
              </a:spcBef>
              <a:spcAft>
                <a:spcPts val="0"/>
              </a:spcAft>
              <a:buClr>
                <a:srgbClr val="FF0000"/>
              </a:buClr>
              <a:buSzPct val="100000"/>
            </a:pPr>
            <a:endParaRPr lang="fr-FR" sz="900" dirty="0">
              <a:solidFill>
                <a:schemeClr val="tx1"/>
              </a:solidFill>
            </a:endParaRPr>
          </a:p>
          <a:p>
            <a:pPr marL="446088" lvl="1" indent="-268288" defTabSz="457200">
              <a:spcBef>
                <a:spcPct val="20000"/>
              </a:spcBef>
              <a:spcAft>
                <a:spcPts val="0"/>
              </a:spcAft>
              <a:buClr>
                <a:srgbClr val="FF0000"/>
              </a:buClr>
              <a:buFont typeface="Arial-ItalicMT" charset="0"/>
              <a:buChar char="&gt;"/>
            </a:pPr>
            <a:r>
              <a:rPr lang="fr-FR" sz="1400" b="1" dirty="0"/>
              <a:t>Durée la césure : </a:t>
            </a:r>
            <a:r>
              <a:rPr lang="fr-FR" sz="1400" dirty="0">
                <a:solidFill>
                  <a:schemeClr val="tx1"/>
                </a:solidFill>
              </a:rPr>
              <a:t>d’un semestre à une année universitaire </a:t>
            </a:r>
            <a:endParaRPr lang="fr-FR" sz="1400" dirty="0">
              <a:solidFill>
                <a:schemeClr val="tx1"/>
              </a:solidFill>
              <a:cs typeface="Arial"/>
            </a:endParaRPr>
          </a:p>
          <a:p>
            <a:pPr marL="446088" lvl="1" indent="-268288" defTabSz="457200">
              <a:spcBef>
                <a:spcPct val="20000"/>
              </a:spcBef>
              <a:spcAft>
                <a:spcPts val="0"/>
              </a:spcAft>
              <a:buClr>
                <a:srgbClr val="FF0000"/>
              </a:buClr>
              <a:buFont typeface="Arial-ItalicMT" charset="0"/>
              <a:buChar char="&gt;"/>
            </a:pPr>
            <a:r>
              <a:rPr lang="fr-FR" sz="1400" b="1" dirty="0"/>
              <a:t>Demande de césure à signaler lors de la saisie des vœux sur Parcoursup</a:t>
            </a:r>
            <a:r>
              <a:rPr lang="fr-FR" sz="1400" b="1" dirty="0">
                <a:solidFill>
                  <a:schemeClr val="tx1"/>
                </a:solidFill>
              </a:rPr>
              <a:t> </a:t>
            </a:r>
            <a:r>
              <a:rPr lang="fr-FR" sz="1400" dirty="0">
                <a:solidFill>
                  <a:schemeClr val="tx1"/>
                </a:solidFill>
              </a:rPr>
              <a:t>(en cochant la case « césure »)</a:t>
            </a:r>
            <a:endParaRPr lang="fr-FR" sz="1400" dirty="0">
              <a:solidFill>
                <a:schemeClr val="tx1"/>
              </a:solidFill>
              <a:cs typeface="Arial"/>
            </a:endParaRPr>
          </a:p>
          <a:p>
            <a:pPr marL="446088" lvl="1" indent="-268288" defTabSz="457200">
              <a:spcBef>
                <a:spcPct val="20000"/>
              </a:spcBef>
              <a:spcAft>
                <a:spcPts val="0"/>
              </a:spcAft>
              <a:buClr>
                <a:srgbClr val="FF0000"/>
              </a:buClr>
              <a:buFont typeface="Arial-ItalicMT" charset="0"/>
              <a:buChar char="&gt;"/>
            </a:pPr>
            <a:r>
              <a:rPr lang="fr-FR" sz="1400" b="1" dirty="0"/>
              <a:t>L’établissement prend connaissance de la demande de césure après que le lycéen a accepté définitivement la proposition d’admission </a:t>
            </a:r>
            <a:r>
              <a:rPr lang="fr-FR" sz="1600" b="1" dirty="0"/>
              <a:t>&gt;</a:t>
            </a:r>
            <a:r>
              <a:rPr lang="fr-FR" sz="1400" b="1" dirty="0"/>
              <a:t> </a:t>
            </a:r>
            <a:r>
              <a:rPr lang="fr-FR" sz="1400" dirty="0">
                <a:solidFill>
                  <a:schemeClr val="tx1"/>
                </a:solidFill>
              </a:rPr>
              <a:t>Le lycéen contacte la formation pour s’y inscrire et savoir comment déposer sa demande de césure</a:t>
            </a:r>
            <a:endParaRPr lang="fr-FR" sz="1400" dirty="0">
              <a:solidFill>
                <a:schemeClr val="tx1"/>
              </a:solidFill>
              <a:cs typeface="Arial"/>
            </a:endParaRPr>
          </a:p>
          <a:p>
            <a:pPr marL="446088" lvl="1" indent="-268288" defTabSz="457200">
              <a:spcBef>
                <a:spcPct val="20000"/>
              </a:spcBef>
              <a:spcAft>
                <a:spcPts val="0"/>
              </a:spcAft>
              <a:buClr>
                <a:srgbClr val="FF0000"/>
              </a:buClr>
              <a:buFont typeface="Arial-ItalicMT" charset="0"/>
              <a:buChar char="&gt;"/>
            </a:pPr>
            <a:r>
              <a:rPr lang="fr-FR" sz="1400" b="1" dirty="0"/>
              <a:t>La césure n’est pas accordée de droit</a:t>
            </a:r>
            <a:r>
              <a:rPr lang="fr-FR" sz="1400" dirty="0">
                <a:solidFill>
                  <a:schemeClr val="tx1"/>
                </a:solidFill>
              </a:rPr>
              <a:t> : une lettre de motivation précisant les objectifs et le projet envisagés pour cette césure doit être adressée au président ou directeur de l’établissement</a:t>
            </a:r>
            <a:endParaRPr lang="fr-FR" sz="1400" dirty="0">
              <a:solidFill>
                <a:schemeClr val="tx1"/>
              </a:solidFill>
              <a:cs typeface="Arial"/>
            </a:endParaRPr>
          </a:p>
          <a:p>
            <a:pPr marL="446088" lvl="1" indent="-268288" defTabSz="457200">
              <a:spcBef>
                <a:spcPct val="20000"/>
              </a:spcBef>
              <a:spcAft>
                <a:spcPts val="0"/>
              </a:spcAft>
              <a:buClr>
                <a:srgbClr val="FF0000"/>
              </a:buClr>
              <a:buFont typeface="Arial-ItalicMT" charset="0"/>
              <a:buChar char="&gt;"/>
            </a:pPr>
            <a:r>
              <a:rPr lang="fr-FR" sz="1400" b="1" dirty="0"/>
              <a:t>A l’issue de la césure, l’étudiant pourra réintégrer la formation s’il le souhaite sans repasser par Parcoursup</a:t>
            </a:r>
            <a:endParaRPr lang="fr-FR" sz="1400" b="1" dirty="0">
              <a:cs typeface="Arial"/>
            </a:endParaRP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25</a:t>
            </a:fld>
            <a:endParaRPr lang="fr-FR"/>
          </a:p>
        </p:txBody>
      </p:sp>
      <p:sp>
        <p:nvSpPr>
          <p:cNvPr id="7" name="Rectangle à coins arrondis 6"/>
          <p:cNvSpPr/>
          <p:nvPr/>
        </p:nvSpPr>
        <p:spPr>
          <a:xfrm>
            <a:off x="5453271" y="86105"/>
            <a:ext cx="3311786"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Faire le choix de la césure</a:t>
            </a:r>
          </a:p>
        </p:txBody>
      </p:sp>
    </p:spTree>
    <p:extLst>
      <p:ext uri="{BB962C8B-B14F-4D97-AF65-F5344CB8AC3E}">
        <p14:creationId xmlns:p14="http://schemas.microsoft.com/office/powerpoint/2010/main" val="21800508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733122C9-A0B9-462F-8757-0847AD287B63}" type="slidenum">
              <a:rPr lang="fr-FR" smtClean="0"/>
              <a:pPr/>
              <a:t>26</a:t>
            </a:fld>
            <a:endParaRPr lang="fr-FR"/>
          </a:p>
        </p:txBody>
      </p:sp>
      <p:sp>
        <p:nvSpPr>
          <p:cNvPr id="2" name="Titre 1"/>
          <p:cNvSpPr>
            <a:spLocks noGrp="1"/>
          </p:cNvSpPr>
          <p:nvPr>
            <p:ph type="title"/>
          </p:nvPr>
        </p:nvSpPr>
        <p:spPr>
          <a:xfrm>
            <a:off x="359999" y="900000"/>
            <a:ext cx="8424000" cy="720000"/>
          </a:xfrm>
        </p:spPr>
        <p:txBody>
          <a:bodyPr/>
          <a:lstStyle/>
          <a:p>
            <a:r>
              <a:rPr lang="fr-FR" sz="2200" dirty="0" smtClean="0"/>
              <a:t>La lettre de motivation</a:t>
            </a:r>
            <a:endParaRPr lang="fr-FR" sz="2200" dirty="0"/>
          </a:p>
        </p:txBody>
      </p:sp>
      <p:sp>
        <p:nvSpPr>
          <p:cNvPr id="3" name="Espace réservé du contenu 2"/>
          <p:cNvSpPr>
            <a:spLocks noGrp="1"/>
          </p:cNvSpPr>
          <p:nvPr>
            <p:ph sz="quarter" idx="14"/>
          </p:nvPr>
        </p:nvSpPr>
        <p:spPr>
          <a:xfrm>
            <a:off x="359997" y="1347614"/>
            <a:ext cx="8514179" cy="3240360"/>
          </a:xfrm>
        </p:spPr>
        <p:txBody>
          <a:bodyPr/>
          <a:lstStyle/>
          <a:p>
            <a:pPr>
              <a:defRPr/>
            </a:pPr>
            <a:r>
              <a:rPr lang="fr-FR" sz="1600" b="1" dirty="0" smtClean="0"/>
              <a:t>La lettre de motivation n’est obligatoire </a:t>
            </a:r>
            <a:r>
              <a:rPr lang="fr-FR" sz="1600" b="1" u="sng" dirty="0" smtClean="0"/>
              <a:t>que si elle est demandée par la formation</a:t>
            </a:r>
            <a:endParaRPr lang="fr-FR" sz="500" b="1" u="sng" dirty="0">
              <a:solidFill>
                <a:srgbClr val="F28E65"/>
              </a:solidFill>
            </a:endParaRPr>
          </a:p>
          <a:p>
            <a:pPr marL="285750" indent="-285750">
              <a:buClr>
                <a:srgbClr val="EC130E"/>
              </a:buClr>
              <a:buFont typeface="Arial" panose="020B0604020202020204" pitchFamily="34" charset="0"/>
              <a:buChar char="•"/>
              <a:defRPr/>
            </a:pPr>
            <a:r>
              <a:rPr lang="fr-FR" sz="1400" b="1" dirty="0" smtClean="0">
                <a:solidFill>
                  <a:schemeClr val="bg1"/>
                </a:solidFill>
                <a:highlight>
                  <a:srgbClr val="0000FF"/>
                </a:highlight>
              </a:rPr>
              <a:t>Elle sert à expliciter la motivation du candidat, sa connaissance et sa compréhension de la formation demandée et son intérêt pour celle-ci</a:t>
            </a:r>
            <a:r>
              <a:rPr lang="fr-FR" sz="1400" b="1" dirty="0" smtClean="0"/>
              <a:t>. </a:t>
            </a:r>
            <a:r>
              <a:rPr lang="fr-FR" sz="1400" dirty="0" smtClean="0">
                <a:solidFill>
                  <a:schemeClr val="tx1"/>
                </a:solidFill>
              </a:rPr>
              <a:t>Il ne s’agit pas d’un exercice de rhétorique ou une dissertation mais d’illustrer avec vos propres mots en 1500 caractères ce qui vous conduit à candidater. Une aide à la rédaction est jointe dans votre dossier.  </a:t>
            </a:r>
            <a:endParaRPr lang="fr-FR" sz="1400" dirty="0">
              <a:solidFill>
                <a:schemeClr val="tx1"/>
              </a:solidFill>
            </a:endParaRPr>
          </a:p>
          <a:p>
            <a:pPr>
              <a:defRPr/>
            </a:pPr>
            <a:endParaRPr lang="fr-FR" sz="500" dirty="0"/>
          </a:p>
          <a:p>
            <a:pPr marL="285750" indent="-285750">
              <a:buFont typeface="Arial" panose="020B0604020202020204" pitchFamily="34" charset="0"/>
              <a:buChar char="•"/>
              <a:defRPr/>
            </a:pPr>
            <a:r>
              <a:rPr lang="fr-FR" sz="1400" b="1" dirty="0" smtClean="0">
                <a:solidFill>
                  <a:schemeClr val="bg1"/>
                </a:solidFill>
                <a:highlight>
                  <a:srgbClr val="0000FF"/>
                </a:highlight>
              </a:rPr>
              <a:t>La lettre de motivation</a:t>
            </a:r>
            <a:r>
              <a:rPr lang="fr-FR" sz="1400" dirty="0">
                <a:solidFill>
                  <a:schemeClr val="tx1"/>
                </a:solidFill>
              </a:rPr>
              <a:t> </a:t>
            </a:r>
            <a:r>
              <a:rPr lang="fr-FR" sz="1400" dirty="0" smtClean="0">
                <a:solidFill>
                  <a:schemeClr val="tx1"/>
                </a:solidFill>
              </a:rPr>
              <a:t>est personnelle. Renseignez-la, soignez l’orthographe et le style, évitez les copier-coller ou les emprunts de formules toutes faites...cela se voit et ne plaidera pas pour votre dossier. </a:t>
            </a:r>
            <a:r>
              <a:rPr lang="fr-FR" sz="1400" b="1" dirty="0" smtClean="0">
                <a:solidFill>
                  <a:srgbClr val="FF0000"/>
                </a:solidFill>
              </a:rPr>
              <a:t>Ne pas faire des lettres de motivation </a:t>
            </a:r>
            <a:r>
              <a:rPr lang="fr-FR" sz="1400" b="1" dirty="0" err="1" smtClean="0">
                <a:solidFill>
                  <a:srgbClr val="FF0000"/>
                </a:solidFill>
              </a:rPr>
              <a:t>ChatGPT</a:t>
            </a:r>
            <a:r>
              <a:rPr lang="fr-FR" sz="1400" b="1" dirty="0" smtClean="0">
                <a:solidFill>
                  <a:srgbClr val="FF0000"/>
                </a:solidFill>
              </a:rPr>
              <a:t> !</a:t>
            </a:r>
            <a:endParaRPr lang="fr-FR" sz="1400" b="1" dirty="0">
              <a:solidFill>
                <a:srgbClr val="FF0000"/>
              </a:solidFill>
            </a:endParaRPr>
          </a:p>
          <a:p>
            <a:pPr>
              <a:buFontTx/>
              <a:buChar char="-"/>
              <a:defRPr/>
            </a:pPr>
            <a:endParaRPr lang="fr-FR" sz="1100" b="1" dirty="0"/>
          </a:p>
        </p:txBody>
      </p:sp>
      <p:sp>
        <p:nvSpPr>
          <p:cNvPr id="7" name="Rectangle à coins arrondis 6"/>
          <p:cNvSpPr/>
          <p:nvPr/>
        </p:nvSpPr>
        <p:spPr>
          <a:xfrm>
            <a:off x="359997" y="3460149"/>
            <a:ext cx="8514179" cy="1225588"/>
          </a:xfrm>
          <a:prstGeom prst="roundRect">
            <a:avLst/>
          </a:prstGeom>
          <a:solidFill>
            <a:srgbClr val="A558A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just"/>
            <a:r>
              <a:rPr lang="fr-FR" sz="1300" b="1" dirty="0"/>
              <a:t>A noter : </a:t>
            </a:r>
            <a:r>
              <a:rPr lang="fr-FR" sz="1300" dirty="0"/>
              <a:t>pour les candidatures à des formations en soins infirmiers (IFSI), la motivation des candidats constitue un aspect très important  pour les responsables d’IFSI. </a:t>
            </a:r>
            <a:r>
              <a:rPr lang="fr-FR" sz="1300" dirty="0" smtClean="0"/>
              <a:t>Dans votre dossier, les IFSI ont indiqué ce </a:t>
            </a:r>
            <a:r>
              <a:rPr lang="fr-FR" sz="1300" dirty="0"/>
              <a:t>qui est attendu et vous avez davantage d’espace pour expliciter votre compréhension de la formation, du métier et votre intérêt pour cette candidature</a:t>
            </a:r>
          </a:p>
        </p:txBody>
      </p:sp>
      <p:sp>
        <p:nvSpPr>
          <p:cNvPr id="9" name="Rectangle à coins arrondis 8"/>
          <p:cNvSpPr/>
          <p:nvPr/>
        </p:nvSpPr>
        <p:spPr>
          <a:xfrm>
            <a:off x="6143625" y="86105"/>
            <a:ext cx="262143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rPr>
              <a:t>Jusqu’au </a:t>
            </a:r>
            <a:r>
              <a:rPr lang="fr-FR" sz="1400" b="1" kern="0" dirty="0" smtClean="0">
                <a:solidFill>
                  <a:srgbClr val="000091"/>
                </a:solidFill>
              </a:rPr>
              <a:t>2 </a:t>
            </a:r>
            <a:r>
              <a:rPr lang="fr-FR" sz="1400" b="1" kern="0" dirty="0">
                <a:solidFill>
                  <a:srgbClr val="000091"/>
                </a:solidFill>
              </a:rPr>
              <a:t>avril </a:t>
            </a:r>
            <a:r>
              <a:rPr lang="fr-FR" sz="1400" b="1" kern="0" dirty="0" smtClean="0">
                <a:solidFill>
                  <a:srgbClr val="000091"/>
                </a:solidFill>
              </a:rPr>
              <a:t>2025 </a:t>
            </a:r>
            <a:r>
              <a:rPr lang="fr-FR" sz="1400" b="1" kern="0" dirty="0">
                <a:solidFill>
                  <a:srgbClr val="000091"/>
                </a:solidFill>
              </a:rPr>
              <a:t>inclus</a:t>
            </a:r>
          </a:p>
        </p:txBody>
      </p:sp>
    </p:spTree>
    <p:extLst>
      <p:ext uri="{BB962C8B-B14F-4D97-AF65-F5344CB8AC3E}">
        <p14:creationId xmlns:p14="http://schemas.microsoft.com/office/powerpoint/2010/main" val="244269838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200" dirty="0"/>
              <a:t>La rubrique « </a:t>
            </a:r>
            <a:r>
              <a:rPr lang="fr-FR" sz="2200" dirty="0" smtClean="0"/>
              <a:t>autres </a:t>
            </a:r>
            <a:r>
              <a:rPr lang="fr-FR" sz="2200" dirty="0"/>
              <a:t>projets »</a:t>
            </a:r>
          </a:p>
        </p:txBody>
      </p:sp>
      <p:sp>
        <p:nvSpPr>
          <p:cNvPr id="3" name="Espace réservé du contenu 2"/>
          <p:cNvSpPr>
            <a:spLocks noGrp="1"/>
          </p:cNvSpPr>
          <p:nvPr>
            <p:ph sz="quarter" idx="4294967295"/>
          </p:nvPr>
        </p:nvSpPr>
        <p:spPr>
          <a:xfrm>
            <a:off x="359998" y="1347614"/>
            <a:ext cx="8406338" cy="3240360"/>
          </a:xfrm>
        </p:spPr>
        <p:txBody>
          <a:bodyPr/>
          <a:lstStyle/>
          <a:p>
            <a:pPr>
              <a:defRPr/>
            </a:pPr>
            <a:r>
              <a:rPr lang="fr-FR" sz="1600" b="1" dirty="0"/>
              <a:t>Rubrique obligatoire </a:t>
            </a:r>
            <a:r>
              <a:rPr lang="fr-FR" sz="1600" b="1" dirty="0" smtClean="0"/>
              <a:t>dans laquelle </a:t>
            </a:r>
            <a:r>
              <a:rPr lang="fr-FR" sz="1600" b="1" dirty="0"/>
              <a:t>le candidat indique </a:t>
            </a:r>
            <a:r>
              <a:rPr lang="fr-FR" sz="1600" b="1" dirty="0" smtClean="0"/>
              <a:t>:</a:t>
            </a:r>
          </a:p>
          <a:p>
            <a:pPr>
              <a:defRPr/>
            </a:pPr>
            <a:r>
              <a:rPr lang="fr-FR" sz="1600" b="1" dirty="0" smtClean="0">
                <a:solidFill>
                  <a:schemeClr val="bg1"/>
                </a:solidFill>
                <a:highlight>
                  <a:srgbClr val="0000FF"/>
                </a:highlight>
              </a:rPr>
              <a:t>s’il </a:t>
            </a:r>
            <a:r>
              <a:rPr lang="fr-FR" sz="1600" b="1" dirty="0">
                <a:solidFill>
                  <a:schemeClr val="bg1"/>
                </a:solidFill>
                <a:highlight>
                  <a:srgbClr val="0000FF"/>
                </a:highlight>
              </a:rPr>
              <a:t>souhaite candidater dans des formations hors Parcoursup</a:t>
            </a:r>
            <a:r>
              <a:rPr lang="fr-FR" sz="1600" dirty="0"/>
              <a:t> </a:t>
            </a:r>
            <a:endParaRPr lang="fr-FR" sz="1600" dirty="0" smtClean="0"/>
          </a:p>
          <a:p>
            <a:pPr>
              <a:defRPr/>
            </a:pPr>
            <a:r>
              <a:rPr lang="fr-FR" sz="1600" b="1" dirty="0">
                <a:solidFill>
                  <a:schemeClr val="bg1"/>
                </a:solidFill>
                <a:highlight>
                  <a:srgbClr val="0000FF"/>
                </a:highlight>
              </a:rPr>
              <a:t>ou s’il a des projets professionnels ou personnels, en dehors de la </a:t>
            </a:r>
            <a:r>
              <a:rPr lang="fr-FR" sz="1600" b="1" dirty="0" smtClean="0">
                <a:solidFill>
                  <a:schemeClr val="bg1"/>
                </a:solidFill>
                <a:highlight>
                  <a:srgbClr val="0000FF"/>
                </a:highlight>
              </a:rPr>
              <a:t>plateforme</a:t>
            </a:r>
            <a:endParaRPr lang="fr-FR" sz="1600" b="1" dirty="0">
              <a:solidFill>
                <a:schemeClr val="bg1"/>
              </a:solidFill>
              <a:highlight>
                <a:srgbClr val="0000FF"/>
              </a:highlight>
            </a:endParaRPr>
          </a:p>
          <a:p>
            <a:pPr algn="just">
              <a:buFontTx/>
              <a:buChar char="-"/>
              <a:defRPr/>
            </a:pPr>
            <a:endParaRPr lang="fr-FR" sz="1100" b="1"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27</a:t>
            </a:fld>
            <a:endParaRPr lang="fr-FR"/>
          </a:p>
        </p:txBody>
      </p:sp>
      <p:sp>
        <p:nvSpPr>
          <p:cNvPr id="7" name="Rectangle à coins arrondis 6"/>
          <p:cNvSpPr/>
          <p:nvPr/>
        </p:nvSpPr>
        <p:spPr>
          <a:xfrm>
            <a:off x="342335" y="2680406"/>
            <a:ext cx="8336431" cy="847162"/>
          </a:xfrm>
          <a:prstGeom prst="roundRect">
            <a:avLst/>
          </a:prstGeom>
          <a:solidFill>
            <a:srgbClr val="A558A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r>
              <a:rPr lang="fr-FR" sz="1600" b="1" dirty="0"/>
              <a:t>A noter </a:t>
            </a:r>
            <a:r>
              <a:rPr lang="fr-FR" sz="1600" dirty="0"/>
              <a:t>: ces informations sont confidentielles et ne sont pas transmises aux formations. Elles permettent simplement de mieux suivre les candidats durant la procédure et de mieux analyser leurs motivations et besoins.</a:t>
            </a:r>
          </a:p>
        </p:txBody>
      </p:sp>
      <p:sp>
        <p:nvSpPr>
          <p:cNvPr id="9" name="Rectangle à coins arrondis 8"/>
          <p:cNvSpPr/>
          <p:nvPr/>
        </p:nvSpPr>
        <p:spPr>
          <a:xfrm>
            <a:off x="6143625" y="86105"/>
            <a:ext cx="262143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rPr>
              <a:t>Jusqu’au </a:t>
            </a:r>
            <a:r>
              <a:rPr lang="fr-FR" sz="1400" b="1" kern="0" dirty="0" smtClean="0">
                <a:solidFill>
                  <a:srgbClr val="000091"/>
                </a:solidFill>
              </a:rPr>
              <a:t>2 </a:t>
            </a:r>
            <a:r>
              <a:rPr lang="fr-FR" sz="1400" b="1" kern="0" dirty="0">
                <a:solidFill>
                  <a:srgbClr val="000091"/>
                </a:solidFill>
              </a:rPr>
              <a:t>avril </a:t>
            </a:r>
            <a:r>
              <a:rPr lang="fr-FR" sz="1400" b="1" kern="0" dirty="0" smtClean="0">
                <a:solidFill>
                  <a:srgbClr val="000091"/>
                </a:solidFill>
              </a:rPr>
              <a:t>2025 </a:t>
            </a:r>
            <a:r>
              <a:rPr lang="fr-FR" sz="1400" b="1" kern="0" dirty="0">
                <a:solidFill>
                  <a:srgbClr val="000091"/>
                </a:solidFill>
              </a:rPr>
              <a:t>inclus</a:t>
            </a:r>
          </a:p>
        </p:txBody>
      </p:sp>
    </p:spTree>
    <p:extLst>
      <p:ext uri="{BB962C8B-B14F-4D97-AF65-F5344CB8AC3E}">
        <p14:creationId xmlns:p14="http://schemas.microsoft.com/office/powerpoint/2010/main" val="3391452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2336" y="938763"/>
            <a:ext cx="8424000" cy="720000"/>
          </a:xfrm>
        </p:spPr>
        <p:txBody>
          <a:bodyPr/>
          <a:lstStyle/>
          <a:p>
            <a:r>
              <a:rPr lang="fr-FR" sz="2200" dirty="0"/>
              <a:t>La rubrique « Activités et centre d’intérêts » </a:t>
            </a:r>
          </a:p>
        </p:txBody>
      </p:sp>
      <p:sp>
        <p:nvSpPr>
          <p:cNvPr id="3" name="Espace réservé du contenu 2"/>
          <p:cNvSpPr>
            <a:spLocks noGrp="1"/>
          </p:cNvSpPr>
          <p:nvPr>
            <p:ph sz="quarter" idx="4294967295"/>
          </p:nvPr>
        </p:nvSpPr>
        <p:spPr>
          <a:xfrm>
            <a:off x="362646" y="1491630"/>
            <a:ext cx="8424000" cy="2774378"/>
          </a:xfrm>
        </p:spPr>
        <p:txBody>
          <a:bodyPr/>
          <a:lstStyle/>
          <a:p>
            <a:r>
              <a:rPr lang="fr-FR" sz="1600" b="1" dirty="0">
                <a:solidFill>
                  <a:schemeClr val="bg1"/>
                </a:solidFill>
                <a:highlight>
                  <a:srgbClr val="0000FF"/>
                </a:highlight>
              </a:rPr>
              <a:t>Rubrique facultative où le candidat </a:t>
            </a:r>
            <a:r>
              <a:rPr lang="fr-FR" sz="1600" b="1" dirty="0"/>
              <a:t>: </a:t>
            </a:r>
          </a:p>
          <a:p>
            <a:pPr marL="285750" indent="-285750">
              <a:buClr>
                <a:srgbClr val="EC130E"/>
              </a:buClr>
              <a:buFont typeface="Arial" panose="020B0604020202020204" pitchFamily="34" charset="0"/>
              <a:buChar char="•"/>
            </a:pPr>
            <a:r>
              <a:rPr lang="fr-FR" sz="1600" b="1" dirty="0"/>
              <a:t>renseigne des informations qui ne sont pas liées à sa scolarité et que le candidat souhaite porter à la connaissance des formations </a:t>
            </a:r>
            <a:r>
              <a:rPr lang="fr-FR" sz="1600" dirty="0">
                <a:solidFill>
                  <a:schemeClr val="tx1"/>
                </a:solidFill>
              </a:rPr>
              <a:t>(ex : activités extra-scolaires, </a:t>
            </a:r>
            <a:r>
              <a:rPr lang="fr-FR" sz="1600" dirty="0" smtClean="0">
                <a:solidFill>
                  <a:schemeClr val="tx1"/>
                </a:solidFill>
              </a:rPr>
              <a:t>stages </a:t>
            </a:r>
            <a:r>
              <a:rPr lang="fr-FR" sz="1600" dirty="0">
                <a:solidFill>
                  <a:schemeClr val="tx1"/>
                </a:solidFill>
              </a:rPr>
              <a:t>/ job, pratiques culturelles ou </a:t>
            </a:r>
            <a:r>
              <a:rPr lang="fr-FR" sz="1600" dirty="0" smtClean="0">
                <a:solidFill>
                  <a:schemeClr val="tx1"/>
                </a:solidFill>
              </a:rPr>
              <a:t>sportives, etc.)</a:t>
            </a:r>
            <a:endParaRPr lang="fr-FR" sz="1600" dirty="0">
              <a:solidFill>
                <a:schemeClr val="tx1"/>
              </a:solidFill>
            </a:endParaRPr>
          </a:p>
          <a:p>
            <a:pPr marL="285750" indent="-285750">
              <a:buClr>
                <a:srgbClr val="EC130E"/>
              </a:buClr>
              <a:buFont typeface="Arial" panose="020B0604020202020204" pitchFamily="34" charset="0"/>
              <a:buChar char="•"/>
            </a:pPr>
            <a:r>
              <a:rPr lang="fr-FR" sz="1600" dirty="0">
                <a:solidFill>
                  <a:schemeClr val="tx1"/>
                </a:solidFill>
              </a:rPr>
              <a:t>Un espace pour </a:t>
            </a:r>
            <a:r>
              <a:rPr lang="fr-FR" sz="1600" b="1" dirty="0"/>
              <a:t>faire connaitre ses engagements </a:t>
            </a:r>
            <a:r>
              <a:rPr lang="fr-FR" sz="1600" dirty="0">
                <a:solidFill>
                  <a:schemeClr val="tx1"/>
                </a:solidFill>
              </a:rPr>
              <a:t>: vie lycéenne, engagement associatif, </a:t>
            </a:r>
            <a:r>
              <a:rPr lang="fr-FR" sz="1600" dirty="0" smtClean="0">
                <a:solidFill>
                  <a:schemeClr val="tx1"/>
                </a:solidFill>
              </a:rPr>
              <a:t>sportif, service civique ou SNU, cordées </a:t>
            </a:r>
            <a:r>
              <a:rPr lang="fr-FR" sz="1600" dirty="0">
                <a:solidFill>
                  <a:schemeClr val="tx1"/>
                </a:solidFill>
              </a:rPr>
              <a:t>de la réussite, </a:t>
            </a:r>
            <a:r>
              <a:rPr lang="fr-FR" sz="1600" dirty="0" smtClean="0">
                <a:solidFill>
                  <a:schemeClr val="tx1"/>
                </a:solidFill>
              </a:rPr>
              <a:t>etc.</a:t>
            </a:r>
            <a:endParaRPr lang="fr-FR" sz="1600" dirty="0">
              <a:solidFill>
                <a:schemeClr val="tx1"/>
              </a:solidFill>
            </a:endParaRPr>
          </a:p>
          <a:p>
            <a:endParaRPr lang="fr-FR" sz="1800" dirty="0"/>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28</a:t>
            </a:fld>
            <a:endParaRPr lang="fr-FR"/>
          </a:p>
        </p:txBody>
      </p:sp>
      <p:sp>
        <p:nvSpPr>
          <p:cNvPr id="7" name="Rectangle à coins arrondis 6"/>
          <p:cNvSpPr/>
          <p:nvPr/>
        </p:nvSpPr>
        <p:spPr>
          <a:xfrm>
            <a:off x="335413" y="3330013"/>
            <a:ext cx="8478465" cy="843558"/>
          </a:xfrm>
          <a:prstGeom prst="roundRect">
            <a:avLst/>
          </a:prstGeom>
          <a:solidFill>
            <a:srgbClr val="A558A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r>
              <a:rPr lang="fr-FR" sz="1600" dirty="0"/>
              <a:t>Un atout pour se démarquer, parler davantage de soi et mettre en avant des qualités, des compétences ou des expériences qui ne transparaissent pas dans les bulletins scolaires</a:t>
            </a:r>
          </a:p>
        </p:txBody>
      </p:sp>
      <p:sp>
        <p:nvSpPr>
          <p:cNvPr id="9" name="Rectangle à coins arrondis 8"/>
          <p:cNvSpPr/>
          <p:nvPr/>
        </p:nvSpPr>
        <p:spPr>
          <a:xfrm>
            <a:off x="6285620" y="122330"/>
            <a:ext cx="262143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rPr>
              <a:t>Jusqu’au </a:t>
            </a:r>
            <a:r>
              <a:rPr lang="fr-FR" sz="1400" b="1" kern="0" dirty="0" smtClean="0">
                <a:solidFill>
                  <a:srgbClr val="000091"/>
                </a:solidFill>
              </a:rPr>
              <a:t>2 </a:t>
            </a:r>
            <a:r>
              <a:rPr lang="fr-FR" sz="1400" b="1" kern="0" dirty="0">
                <a:solidFill>
                  <a:srgbClr val="000091"/>
                </a:solidFill>
              </a:rPr>
              <a:t>avril </a:t>
            </a:r>
            <a:r>
              <a:rPr lang="fr-FR" sz="1400" b="1" kern="0" dirty="0" smtClean="0">
                <a:solidFill>
                  <a:srgbClr val="000091"/>
                </a:solidFill>
              </a:rPr>
              <a:t>2025 </a:t>
            </a:r>
            <a:r>
              <a:rPr lang="fr-FR" sz="1400" b="1" kern="0" dirty="0">
                <a:solidFill>
                  <a:srgbClr val="000091"/>
                </a:solidFill>
              </a:rPr>
              <a:t>inclus</a:t>
            </a:r>
          </a:p>
        </p:txBody>
      </p:sp>
    </p:spTree>
    <p:extLst>
      <p:ext uri="{BB962C8B-B14F-4D97-AF65-F5344CB8AC3E}">
        <p14:creationId xmlns:p14="http://schemas.microsoft.com/office/powerpoint/2010/main" val="17312646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200" dirty="0"/>
              <a:t>L’attestation de passation du questionnaire pour les vœux en licence de </a:t>
            </a:r>
            <a:r>
              <a:rPr lang="fr-FR" sz="2200" dirty="0" smtClean="0"/>
              <a:t>Droit</a:t>
            </a:r>
            <a:endParaRPr lang="fr-FR" sz="2200" dirty="0"/>
          </a:p>
        </p:txBody>
      </p:sp>
      <p:sp>
        <p:nvSpPr>
          <p:cNvPr id="3" name="Espace réservé du contenu 2"/>
          <p:cNvSpPr>
            <a:spLocks noGrp="1"/>
          </p:cNvSpPr>
          <p:nvPr>
            <p:ph sz="quarter" idx="4294967295"/>
          </p:nvPr>
        </p:nvSpPr>
        <p:spPr>
          <a:xfrm>
            <a:off x="359999" y="1620000"/>
            <a:ext cx="8532482" cy="3183998"/>
          </a:xfrm>
        </p:spPr>
        <p:txBody>
          <a:bodyPr/>
          <a:lstStyle/>
          <a:p>
            <a:pPr>
              <a:defRPr/>
            </a:pPr>
            <a:r>
              <a:rPr lang="fr-FR" sz="1600" b="1" dirty="0" smtClean="0"/>
              <a:t>Obligatoire </a:t>
            </a:r>
            <a:r>
              <a:rPr lang="fr-FR" sz="1600" b="1" dirty="0"/>
              <a:t>pour les candidats qui formulent des vœux en </a:t>
            </a:r>
            <a:r>
              <a:rPr lang="fr-FR" sz="1600" b="1" dirty="0" smtClean="0"/>
              <a:t>Licence </a:t>
            </a:r>
            <a:r>
              <a:rPr lang="fr-FR" sz="1600" b="1" dirty="0"/>
              <a:t>de Droit </a:t>
            </a:r>
            <a:r>
              <a:rPr lang="fr-FR" sz="1600" b="1" dirty="0" smtClean="0"/>
              <a:t>:</a:t>
            </a:r>
            <a:endParaRPr lang="fr-FR" sz="1600" b="1" dirty="0"/>
          </a:p>
          <a:p>
            <a:pPr>
              <a:defRPr/>
            </a:pPr>
            <a:r>
              <a:rPr lang="fr-FR" sz="1600" b="1" dirty="0" smtClean="0">
                <a:solidFill>
                  <a:schemeClr val="bg1"/>
                </a:solidFill>
                <a:highlight>
                  <a:srgbClr val="0000FF"/>
                </a:highlight>
              </a:rPr>
              <a:t>Un questionnaire en ligne sur le site Avenirs de l’Onisep : </a:t>
            </a:r>
            <a:r>
              <a:rPr lang="fr-FR" sz="1400" u="sng" dirty="0">
                <a:hlinkClick r:id="rId2"/>
              </a:rPr>
              <a:t>https://</a:t>
            </a:r>
            <a:r>
              <a:rPr lang="fr-FR" sz="1400" u="sng" dirty="0" smtClean="0">
                <a:hlinkClick r:id="rId2"/>
              </a:rPr>
              <a:t>avenirs.onisep.fr/attestation-parcoursup/droit-questionnaire-d-auto-evaluation-2023</a:t>
            </a:r>
            <a:r>
              <a:rPr lang="fr-FR" sz="1400" dirty="0"/>
              <a:t> </a:t>
            </a:r>
            <a:endParaRPr lang="fr-FR" sz="1400" b="1" dirty="0" smtClean="0">
              <a:solidFill>
                <a:schemeClr val="bg1"/>
              </a:solidFill>
              <a:highlight>
                <a:srgbClr val="0000FF"/>
              </a:highlight>
            </a:endParaRPr>
          </a:p>
          <a:p>
            <a:pPr>
              <a:defRPr/>
            </a:pPr>
            <a:r>
              <a:rPr lang="fr-FR" sz="1600" dirty="0" smtClean="0">
                <a:solidFill>
                  <a:schemeClr val="tx1"/>
                </a:solidFill>
                <a:sym typeface="Wingdings" panose="05000000000000000000" pitchFamily="2" charset="2"/>
              </a:rPr>
              <a:t>Accessible (</a:t>
            </a:r>
            <a:r>
              <a:rPr lang="fr-FR" sz="1600" b="1" dirty="0" smtClean="0">
                <a:solidFill>
                  <a:schemeClr val="tx1"/>
                </a:solidFill>
                <a:sym typeface="Wingdings" panose="05000000000000000000" pitchFamily="2" charset="2"/>
              </a:rPr>
              <a:t>à partir du </a:t>
            </a:r>
            <a:r>
              <a:rPr lang="fr-FR" sz="1600" b="1" dirty="0" smtClean="0">
                <a:solidFill>
                  <a:srgbClr val="FF0000"/>
                </a:solidFill>
                <a:sym typeface="Wingdings" panose="05000000000000000000" pitchFamily="2" charset="2"/>
              </a:rPr>
              <a:t>15 janvier 2025</a:t>
            </a:r>
            <a:r>
              <a:rPr lang="fr-FR" sz="1600" dirty="0" smtClean="0">
                <a:solidFill>
                  <a:schemeClr val="tx1"/>
                </a:solidFill>
                <a:sym typeface="Wingdings" panose="05000000000000000000" pitchFamily="2" charset="2"/>
              </a:rPr>
              <a:t>) à partir des fiches de formations concernées ;</a:t>
            </a:r>
          </a:p>
          <a:p>
            <a:pPr marL="285750" indent="-285750">
              <a:buFont typeface="Wingdings"/>
              <a:buChar char="à"/>
              <a:defRPr/>
            </a:pPr>
            <a:r>
              <a:rPr lang="fr-FR" sz="1600" dirty="0" smtClean="0">
                <a:solidFill>
                  <a:schemeClr val="tx1"/>
                </a:solidFill>
              </a:rPr>
              <a:t>Pour avoir un aperçu des connaissances et des compétences à mobiliser dans la formation demandée ;</a:t>
            </a:r>
          </a:p>
          <a:p>
            <a:pPr>
              <a:defRPr/>
            </a:pPr>
            <a:r>
              <a:rPr lang="fr-FR" sz="1600" dirty="0" smtClean="0">
                <a:solidFill>
                  <a:schemeClr val="tx1"/>
                </a:solidFill>
                <a:sym typeface="Wingdings" panose="05000000000000000000" pitchFamily="2" charset="2"/>
              </a:rPr>
              <a:t> </a:t>
            </a:r>
            <a:r>
              <a:rPr lang="fr-FR" sz="1600" dirty="0" smtClean="0">
                <a:solidFill>
                  <a:schemeClr val="tx1"/>
                </a:solidFill>
              </a:rPr>
              <a:t>Les résultats n'appartiennent qu’au seul candidat : </a:t>
            </a:r>
            <a:r>
              <a:rPr lang="fr-FR" sz="1600" b="1" dirty="0" smtClean="0">
                <a:solidFill>
                  <a:schemeClr val="tx1"/>
                </a:solidFill>
              </a:rPr>
              <a:t>pas de transmission aux universités.</a:t>
            </a:r>
            <a:endParaRPr lang="fr-FR" sz="900" b="1" dirty="0" smtClean="0">
              <a:solidFill>
                <a:schemeClr val="tx1"/>
              </a:solidFill>
            </a:endParaRPr>
          </a:p>
          <a:p>
            <a:pPr>
              <a:defRPr/>
            </a:pPr>
            <a:r>
              <a:rPr lang="fr-FR" sz="900" b="1" dirty="0">
                <a:solidFill>
                  <a:srgbClr val="ED7454"/>
                </a:solidFill>
              </a:rPr>
              <a:t/>
            </a:r>
            <a:br>
              <a:rPr lang="fr-FR" sz="900" b="1" dirty="0">
                <a:solidFill>
                  <a:srgbClr val="ED7454"/>
                </a:solidFill>
              </a:rPr>
            </a:br>
            <a:r>
              <a:rPr lang="fr-FR" sz="1600" b="1" dirty="0"/>
              <a:t>Une attestation de passation à télécharger </a:t>
            </a:r>
            <a:r>
              <a:rPr lang="fr-FR" sz="1600" b="1" dirty="0" smtClean="0"/>
              <a:t>est </a:t>
            </a:r>
            <a:r>
              <a:rPr lang="fr-FR" sz="1600" b="1" dirty="0"/>
              <a:t>à joindre à son </a:t>
            </a:r>
            <a:r>
              <a:rPr lang="fr-FR" sz="1600" b="1" dirty="0" smtClean="0"/>
              <a:t>dossier Parcoursup avant le 2 avril 2025 23h59 (heure de Paris).           </a:t>
            </a:r>
            <a:endParaRPr lang="fr-FR" sz="1600" b="1" dirty="0"/>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29</a:t>
            </a:fld>
            <a:endParaRPr lang="fr-FR"/>
          </a:p>
        </p:txBody>
      </p:sp>
      <p:sp>
        <p:nvSpPr>
          <p:cNvPr id="8" name="Rectangle à coins arrondis 7"/>
          <p:cNvSpPr/>
          <p:nvPr/>
        </p:nvSpPr>
        <p:spPr>
          <a:xfrm>
            <a:off x="6143625" y="86105"/>
            <a:ext cx="262143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rPr>
              <a:t>Jusqu’au </a:t>
            </a:r>
            <a:r>
              <a:rPr lang="fr-FR" sz="1400" b="1" kern="0" dirty="0" smtClean="0">
                <a:solidFill>
                  <a:srgbClr val="000091"/>
                </a:solidFill>
              </a:rPr>
              <a:t>2 </a:t>
            </a:r>
            <a:r>
              <a:rPr lang="fr-FR" sz="1400" b="1" kern="0" dirty="0">
                <a:solidFill>
                  <a:srgbClr val="000091"/>
                </a:solidFill>
              </a:rPr>
              <a:t>avril </a:t>
            </a:r>
            <a:r>
              <a:rPr lang="fr-FR" sz="1400" b="1" kern="0" dirty="0" smtClean="0">
                <a:solidFill>
                  <a:srgbClr val="000091"/>
                </a:solidFill>
              </a:rPr>
              <a:t>2025 </a:t>
            </a:r>
            <a:r>
              <a:rPr lang="fr-FR" sz="1400" b="1" kern="0" dirty="0">
                <a:solidFill>
                  <a:srgbClr val="000091"/>
                </a:solidFill>
              </a:rPr>
              <a:t>inclus</a:t>
            </a:r>
          </a:p>
        </p:txBody>
      </p:sp>
    </p:spTree>
    <p:extLst>
      <p:ext uri="{BB962C8B-B14F-4D97-AF65-F5344CB8AC3E}">
        <p14:creationId xmlns:p14="http://schemas.microsoft.com/office/powerpoint/2010/main" val="17906636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197384" y="973916"/>
            <a:ext cx="8568952" cy="3617962"/>
          </a:xfrm>
        </p:spPr>
        <p:txBody>
          <a:bodyPr/>
          <a:lstStyle/>
          <a:p>
            <a:pPr lvl="0" algn="just"/>
            <a:r>
              <a:rPr lang="fr-FR" sz="1600" b="1" dirty="0" smtClean="0">
                <a:solidFill>
                  <a:schemeClr val="tx1"/>
                </a:solidFill>
              </a:rPr>
              <a:t>De l’ordre de 10 000 formations </a:t>
            </a:r>
            <a:r>
              <a:rPr lang="fr-FR" sz="1600" b="1" dirty="0">
                <a:solidFill>
                  <a:schemeClr val="tx1"/>
                </a:solidFill>
              </a:rPr>
              <a:t>en apprentissage </a:t>
            </a:r>
            <a:r>
              <a:rPr lang="fr-FR" sz="1600" b="1" dirty="0" smtClean="0">
                <a:solidFill>
                  <a:schemeClr val="tx1"/>
                </a:solidFill>
              </a:rPr>
              <a:t>disponibles, pour l’essentiel </a:t>
            </a:r>
            <a:r>
              <a:rPr lang="fr-FR" sz="1600" b="1" dirty="0">
                <a:solidFill>
                  <a:schemeClr val="tx1"/>
                </a:solidFill>
              </a:rPr>
              <a:t>en B</a:t>
            </a:r>
            <a:r>
              <a:rPr lang="fr-FR" sz="1600" b="1" dirty="0" smtClean="0">
                <a:solidFill>
                  <a:schemeClr val="tx1"/>
                </a:solidFill>
              </a:rPr>
              <a:t>TS</a:t>
            </a:r>
            <a:r>
              <a:rPr lang="fr-FR" sz="1600" b="1" dirty="0">
                <a:solidFill>
                  <a:schemeClr val="tx1"/>
                </a:solidFill>
              </a:rPr>
              <a:t>, B</a:t>
            </a:r>
            <a:r>
              <a:rPr lang="fr-FR" sz="1600" b="1" dirty="0" smtClean="0">
                <a:solidFill>
                  <a:schemeClr val="tx1"/>
                </a:solidFill>
              </a:rPr>
              <a:t>UT</a:t>
            </a:r>
            <a:r>
              <a:rPr lang="fr-FR" sz="1600" b="1" dirty="0">
                <a:solidFill>
                  <a:schemeClr val="tx1"/>
                </a:solidFill>
              </a:rPr>
              <a:t>, </a:t>
            </a:r>
            <a:r>
              <a:rPr lang="fr-FR" sz="1600" b="1" dirty="0" smtClean="0">
                <a:solidFill>
                  <a:schemeClr val="tx1"/>
                </a:solidFill>
              </a:rPr>
              <a:t>pour des mentions complémentaires ou titres professionnels</a:t>
            </a:r>
          </a:p>
          <a:p>
            <a:pPr marL="285750" lvl="1" indent="-285750">
              <a:lnSpc>
                <a:spcPct val="110000"/>
              </a:lnSpc>
              <a:defRPr/>
            </a:pPr>
            <a:r>
              <a:rPr lang="fr-FR" sz="1600" b="1" dirty="0" smtClean="0">
                <a:solidFill>
                  <a:schemeClr val="bg1"/>
                </a:solidFill>
                <a:highlight>
                  <a:srgbClr val="0000FF"/>
                </a:highlight>
              </a:rPr>
              <a:t>Être </a:t>
            </a:r>
            <a:r>
              <a:rPr lang="fr-FR" sz="1600" b="1" dirty="0">
                <a:solidFill>
                  <a:schemeClr val="bg1"/>
                </a:solidFill>
                <a:highlight>
                  <a:srgbClr val="0000FF"/>
                </a:highlight>
              </a:rPr>
              <a:t>étudiant apprenti </a:t>
            </a:r>
            <a:r>
              <a:rPr lang="fr-FR" sz="1600" b="1" dirty="0" smtClean="0">
                <a:solidFill>
                  <a:schemeClr val="bg1"/>
                </a:solidFill>
                <a:highlight>
                  <a:srgbClr val="0000FF"/>
                </a:highlight>
              </a:rPr>
              <a:t>c’est</a:t>
            </a:r>
            <a:r>
              <a:rPr lang="fr-FR" sz="1600" b="1" dirty="0" smtClean="0"/>
              <a:t> :  </a:t>
            </a:r>
          </a:p>
          <a:p>
            <a:pPr marL="465750" lvl="2" indent="-285750">
              <a:lnSpc>
                <a:spcPct val="110000"/>
              </a:lnSpc>
              <a:defRPr/>
            </a:pPr>
            <a:r>
              <a:rPr lang="fr-FR" sz="1600" b="1" dirty="0" smtClean="0">
                <a:solidFill>
                  <a:schemeClr val="tx1"/>
                </a:solidFill>
              </a:rPr>
              <a:t>Être </a:t>
            </a:r>
            <a:r>
              <a:rPr lang="fr-FR" sz="1600" b="1" dirty="0">
                <a:solidFill>
                  <a:schemeClr val="tx1"/>
                </a:solidFill>
              </a:rPr>
              <a:t>étudiant et surtout </a:t>
            </a:r>
            <a:r>
              <a:rPr lang="fr-FR" sz="1600" b="1" dirty="0" smtClean="0">
                <a:solidFill>
                  <a:schemeClr val="tx1"/>
                </a:solidFill>
              </a:rPr>
              <a:t>salarié</a:t>
            </a:r>
            <a:endParaRPr lang="fr-FR" sz="1600" b="1" dirty="0">
              <a:solidFill>
                <a:schemeClr val="tx1"/>
              </a:solidFill>
              <a:cs typeface="Arial"/>
            </a:endParaRPr>
          </a:p>
          <a:p>
            <a:pPr marL="465750" lvl="2" indent="-285750">
              <a:lnSpc>
                <a:spcPct val="110000"/>
              </a:lnSpc>
              <a:defRPr/>
            </a:pPr>
            <a:r>
              <a:rPr lang="fr-FR" sz="1500" b="1" dirty="0" smtClean="0">
                <a:solidFill>
                  <a:schemeClr val="tx1"/>
                </a:solidFill>
              </a:rPr>
              <a:t>Alterner </a:t>
            </a:r>
            <a:r>
              <a:rPr lang="fr-FR" sz="1500" b="1" dirty="0">
                <a:solidFill>
                  <a:schemeClr val="tx1"/>
                </a:solidFill>
              </a:rPr>
              <a:t>formation pratique chez un employeur et une formation théorique </a:t>
            </a:r>
            <a:r>
              <a:rPr lang="fr-FR" sz="1500" dirty="0">
                <a:solidFill>
                  <a:schemeClr val="tx1"/>
                </a:solidFill>
              </a:rPr>
              <a:t>dans un établissement (ex : un centre de formation d’apprentis - </a:t>
            </a:r>
            <a:r>
              <a:rPr lang="fr-FR" sz="1500" dirty="0" smtClean="0">
                <a:solidFill>
                  <a:schemeClr val="tx1"/>
                </a:solidFill>
              </a:rPr>
              <a:t>CFA)</a:t>
            </a:r>
            <a:endParaRPr lang="fr-FR" sz="1500" b="1" dirty="0">
              <a:solidFill>
                <a:schemeClr val="tx1"/>
              </a:solidFill>
              <a:cs typeface="Arial"/>
            </a:endParaRPr>
          </a:p>
          <a:p>
            <a:pPr marL="465750" lvl="2" indent="-285750">
              <a:lnSpc>
                <a:spcPct val="110000"/>
              </a:lnSpc>
              <a:defRPr/>
            </a:pPr>
            <a:r>
              <a:rPr lang="fr-FR" sz="1500" b="1" dirty="0" smtClean="0">
                <a:solidFill>
                  <a:schemeClr val="tx1"/>
                </a:solidFill>
              </a:rPr>
              <a:t>Un </a:t>
            </a:r>
            <a:r>
              <a:rPr lang="fr-FR" sz="1500" b="1" dirty="0">
                <a:solidFill>
                  <a:schemeClr val="tx1"/>
                </a:solidFill>
              </a:rPr>
              <a:t>plus pour trouver du travail en fin de formation et </a:t>
            </a:r>
            <a:r>
              <a:rPr lang="fr-FR" sz="1500" b="1" dirty="0" smtClean="0">
                <a:solidFill>
                  <a:schemeClr val="tx1"/>
                </a:solidFill>
              </a:rPr>
              <a:t> vous insérer </a:t>
            </a:r>
            <a:r>
              <a:rPr lang="fr-FR" sz="1500" b="1" dirty="0">
                <a:solidFill>
                  <a:schemeClr val="tx1"/>
                </a:solidFill>
              </a:rPr>
              <a:t>durablement </a:t>
            </a:r>
            <a:endParaRPr lang="fr-FR" sz="1500" b="1" dirty="0">
              <a:solidFill>
                <a:schemeClr val="tx1"/>
              </a:solidFill>
              <a:cs typeface="Arial"/>
            </a:endParaRPr>
          </a:p>
          <a:p>
            <a:pPr marL="285750" lvl="1" indent="-285750">
              <a:lnSpc>
                <a:spcPct val="110000"/>
              </a:lnSpc>
              <a:defRPr/>
            </a:pPr>
            <a:r>
              <a:rPr lang="fr-FR" sz="1600" b="1" dirty="0">
                <a:solidFill>
                  <a:schemeClr val="bg1"/>
                </a:solidFill>
                <a:highlight>
                  <a:srgbClr val="0000FF"/>
                </a:highlight>
              </a:rPr>
              <a:t>L’apprenti doit signer un contrat d’apprentissage avec un employeur</a:t>
            </a:r>
          </a:p>
          <a:p>
            <a:pPr marL="285750" lvl="1" indent="-285750">
              <a:lnSpc>
                <a:spcPct val="110000"/>
              </a:lnSpc>
              <a:defRPr/>
            </a:pPr>
            <a:r>
              <a:rPr lang="fr-FR" sz="1600" b="1" dirty="0">
                <a:solidFill>
                  <a:schemeClr val="bg1"/>
                </a:solidFill>
                <a:highlight>
                  <a:srgbClr val="0000FF"/>
                </a:highlight>
              </a:rPr>
              <a:t>Les établissements (CFA) accompagnent leurs candidats pour trouver un </a:t>
            </a:r>
            <a:r>
              <a:rPr lang="fr-FR" sz="1600" b="1" dirty="0" smtClean="0">
                <a:solidFill>
                  <a:schemeClr val="bg1"/>
                </a:solidFill>
                <a:highlight>
                  <a:srgbClr val="0000FF"/>
                </a:highlight>
              </a:rPr>
              <a:t>employeur</a:t>
            </a:r>
          </a:p>
          <a:p>
            <a:pPr marL="1076325" lvl="1" indent="0">
              <a:lnSpc>
                <a:spcPct val="110000"/>
              </a:lnSpc>
              <a:buNone/>
              <a:defRPr/>
            </a:pPr>
            <a:r>
              <a:rPr lang="fr-FR" sz="1600" b="1" dirty="0">
                <a:solidFill>
                  <a:schemeClr val="tx1"/>
                </a:solidFill>
              </a:rPr>
              <a:t>Des ressources </a:t>
            </a:r>
            <a:r>
              <a:rPr lang="fr-FR" sz="1600" b="1" dirty="0" smtClean="0">
                <a:solidFill>
                  <a:schemeClr val="tx1"/>
                </a:solidFill>
              </a:rPr>
              <a:t>disponibles </a:t>
            </a:r>
            <a:r>
              <a:rPr lang="fr-FR" sz="1600" b="1" dirty="0">
                <a:solidFill>
                  <a:schemeClr val="tx1"/>
                </a:solidFill>
              </a:rPr>
              <a:t>sur </a:t>
            </a:r>
            <a:r>
              <a:rPr lang="fr-FR" sz="1600" b="1" dirty="0" smtClean="0">
                <a:solidFill>
                  <a:schemeClr val="tx1"/>
                </a:solidFill>
              </a:rPr>
              <a:t>parcoursup.gouv.fr </a:t>
            </a:r>
            <a:r>
              <a:rPr lang="fr-FR" sz="1200" dirty="0" smtClean="0">
                <a:solidFill>
                  <a:schemeClr val="tx1"/>
                </a:solidFill>
              </a:rPr>
              <a:t>(espace </a:t>
            </a:r>
            <a:r>
              <a:rPr lang="fr-FR" sz="1200" i="1" u="sng" dirty="0" smtClean="0">
                <a:solidFill>
                  <a:schemeClr val="tx1"/>
                </a:solidFill>
              </a:rPr>
              <a:t>Trouver une formation</a:t>
            </a:r>
            <a:r>
              <a:rPr lang="fr-FR" sz="1200" dirty="0" smtClean="0">
                <a:solidFill>
                  <a:schemeClr val="tx1"/>
                </a:solidFill>
              </a:rPr>
              <a:t>)</a:t>
            </a:r>
            <a:endParaRPr lang="fr-FR" sz="1200" dirty="0">
              <a:solidFill>
                <a:schemeClr val="tx1"/>
              </a:solidFill>
            </a:endParaRPr>
          </a:p>
          <a:p>
            <a:pPr marL="285750" lvl="1" indent="-285750">
              <a:lnSpc>
                <a:spcPct val="110000"/>
              </a:lnSpc>
              <a:defRPr/>
            </a:pPr>
            <a:endParaRPr lang="fr-FR" sz="1600" b="1" dirty="0">
              <a:solidFill>
                <a:schemeClr val="bg1"/>
              </a:solidFill>
              <a:highlight>
                <a:srgbClr val="0000FF"/>
              </a:highlight>
            </a:endParaRPr>
          </a:p>
          <a:p>
            <a:endParaRPr lang="fr-FR" sz="1100"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a:t>
            </a:fld>
            <a:endParaRPr lang="fr-FR"/>
          </a:p>
        </p:txBody>
      </p:sp>
      <p:pic>
        <p:nvPicPr>
          <p:cNvPr id="5" name="Graphique 13" descr="Index pointant vers la droite vu du côté du dos de la main">
            <a:extLst>
              <a:ext uri="{FF2B5EF4-FFF2-40B4-BE49-F238E27FC236}">
                <a16:creationId xmlns:a16="http://schemas.microsoft.com/office/drawing/2014/main" id="{21DB8F85-58FF-4368-9A4F-C47033CA2589}"/>
              </a:ext>
            </a:extLst>
          </p:cNvPr>
          <p:cNvPicPr>
            <a:picLocks noChangeAspect="1"/>
          </p:cNvPicPr>
          <p:nvPr/>
        </p:nvPicPr>
        <p:blipFill>
          <a:blip r:embed="rId2">
            <a:extLst>
              <a:ext uri="{96DAC541-7B7A-43D3-8B79-37D633B846F1}">
                <asvg:svgBlip xmlns:asvg="http://schemas.microsoft.com/office/drawing/2016/SVG/main" xmlns="" r:embed="rId11"/>
              </a:ext>
            </a:extLst>
          </a:blip>
          <a:stretch>
            <a:fillRect/>
          </a:stretch>
        </p:blipFill>
        <p:spPr>
          <a:xfrm>
            <a:off x="738628" y="3944802"/>
            <a:ext cx="360001" cy="360001"/>
          </a:xfrm>
          <a:prstGeom prst="rect">
            <a:avLst/>
          </a:prstGeom>
        </p:spPr>
      </p:pic>
      <p:sp>
        <p:nvSpPr>
          <p:cNvPr id="7" name="Rectangle à coins arrondis 6"/>
          <p:cNvSpPr/>
          <p:nvPr/>
        </p:nvSpPr>
        <p:spPr>
          <a:xfrm>
            <a:off x="4315523" y="119831"/>
            <a:ext cx="4450814"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smtClean="0">
                <a:solidFill>
                  <a:srgbClr val="000091"/>
                </a:solidFill>
                <a:latin typeface="Arial"/>
              </a:rPr>
              <a:t>Les formations en apprentissage sur Parcoursup</a:t>
            </a:r>
            <a:endParaRPr lang="fr-FR" sz="1400" b="1" kern="0" dirty="0">
              <a:solidFill>
                <a:srgbClr val="000091"/>
              </a:solidFill>
              <a:latin typeface="Arial"/>
            </a:endParaRPr>
          </a:p>
        </p:txBody>
      </p:sp>
    </p:spTree>
    <p:extLst>
      <p:ext uri="{BB962C8B-B14F-4D97-AF65-F5344CB8AC3E}">
        <p14:creationId xmlns:p14="http://schemas.microsoft.com/office/powerpoint/2010/main" val="33885261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3"/>
          </p:nvPr>
        </p:nvSpPr>
        <p:spPr>
          <a:xfrm>
            <a:off x="395536" y="1240508"/>
            <a:ext cx="3600402" cy="3744417"/>
          </a:xfrm>
        </p:spPr>
        <p:txBody>
          <a:bodyPr>
            <a:noAutofit/>
          </a:bodyPr>
          <a:lstStyle/>
          <a:p>
            <a:pPr marL="177800" indent="-177800" algn="l" defTabSz="457200">
              <a:spcBef>
                <a:spcPct val="20000"/>
              </a:spcBef>
              <a:buClr>
                <a:srgbClr val="FF0000"/>
              </a:buClr>
              <a:buSzPct val="100000"/>
              <a:buFont typeface="Courier New" panose="02070309020205020404" pitchFamily="49" charset="0"/>
              <a:buChar char="o"/>
              <a:defRPr/>
            </a:pPr>
            <a:r>
              <a:rPr lang="fr-FR" sz="1400" dirty="0">
                <a:solidFill>
                  <a:schemeClr val="bg1"/>
                </a:solidFill>
                <a:highlight>
                  <a:srgbClr val="0000FF"/>
                </a:highlight>
              </a:rPr>
              <a:t>La rubrique Activités et centres d’intérêt </a:t>
            </a:r>
            <a:r>
              <a:rPr lang="fr-FR" sz="1400" b="0" dirty="0">
                <a:solidFill>
                  <a:schemeClr val="accent1"/>
                </a:solidFill>
              </a:rPr>
              <a:t> une rubrique facultative pour mettre en valeur vos compétences, vos expériences et engagements</a:t>
            </a:r>
          </a:p>
          <a:p>
            <a:pPr marL="177800" lvl="0" indent="-177800" algn="l" defTabSz="457200">
              <a:spcBef>
                <a:spcPct val="20000"/>
              </a:spcBef>
              <a:buClr>
                <a:srgbClr val="FF0000"/>
              </a:buClr>
              <a:buSzPct val="100000"/>
              <a:buFont typeface="Courier New" panose="02070309020205020404" pitchFamily="49" charset="0"/>
              <a:buChar char="o"/>
              <a:defRPr/>
            </a:pPr>
            <a:endParaRPr lang="fr-FR" sz="1400" b="1" dirty="0" smtClean="0">
              <a:solidFill>
                <a:schemeClr val="bg1"/>
              </a:solidFill>
              <a:highlight>
                <a:srgbClr val="0000FF"/>
              </a:highlight>
            </a:endParaRPr>
          </a:p>
          <a:p>
            <a:pPr marL="177800" lvl="0" indent="-177800" algn="l" defTabSz="457200">
              <a:spcBef>
                <a:spcPct val="20000"/>
              </a:spcBef>
              <a:buClr>
                <a:srgbClr val="FF0000"/>
              </a:buClr>
              <a:buSzPct val="100000"/>
              <a:buFont typeface="Courier New" panose="02070309020205020404" pitchFamily="49" charset="0"/>
              <a:buChar char="o"/>
              <a:defRPr/>
            </a:pPr>
            <a:r>
              <a:rPr lang="fr-FR" sz="1400" b="1" dirty="0" smtClean="0">
                <a:solidFill>
                  <a:schemeClr val="bg1"/>
                </a:solidFill>
                <a:highlight>
                  <a:srgbClr val="0000FF"/>
                </a:highlight>
              </a:rPr>
              <a:t>La lettre de motivation</a:t>
            </a:r>
            <a:r>
              <a:rPr lang="fr-FR" sz="1400" dirty="0" smtClean="0">
                <a:solidFill>
                  <a:schemeClr val="bg1"/>
                </a:solidFill>
                <a:highlight>
                  <a:srgbClr val="0000FF"/>
                </a:highlight>
              </a:rPr>
              <a:t> </a:t>
            </a:r>
            <a:r>
              <a:rPr lang="fr-FR" sz="1400" b="0" dirty="0" smtClean="0">
                <a:solidFill>
                  <a:schemeClr val="accent1"/>
                </a:solidFill>
              </a:rPr>
              <a:t> quand </a:t>
            </a:r>
            <a:r>
              <a:rPr lang="fr-FR" sz="1400" b="0" dirty="0">
                <a:solidFill>
                  <a:schemeClr val="accent1"/>
                </a:solidFill>
              </a:rPr>
              <a:t>elle est demandée par la formation</a:t>
            </a:r>
          </a:p>
          <a:p>
            <a:pPr marL="177800" lvl="0" indent="-177800" algn="l" defTabSz="457200">
              <a:spcBef>
                <a:spcPct val="20000"/>
              </a:spcBef>
              <a:spcAft>
                <a:spcPts val="0"/>
              </a:spcAft>
              <a:buClr>
                <a:srgbClr val="FF0000"/>
              </a:buClr>
              <a:buSzPct val="100000"/>
              <a:buFont typeface="Courier New" panose="02070309020205020404" pitchFamily="49" charset="0"/>
              <a:buChar char="o"/>
              <a:defRPr/>
            </a:pPr>
            <a:endParaRPr lang="fr-FR" sz="1400" b="0" dirty="0">
              <a:solidFill>
                <a:schemeClr val="accent1"/>
              </a:solidFill>
            </a:endParaRPr>
          </a:p>
          <a:p>
            <a:pPr marL="177800" indent="-177800" algn="l" defTabSz="457200">
              <a:spcBef>
                <a:spcPct val="20000"/>
              </a:spcBef>
              <a:spcAft>
                <a:spcPts val="0"/>
              </a:spcAft>
              <a:buClr>
                <a:srgbClr val="FF0000"/>
              </a:buClr>
              <a:buSzPct val="100000"/>
              <a:buFont typeface="Courier New" panose="02070309020205020404" pitchFamily="49" charset="0"/>
              <a:buChar char="o"/>
              <a:defRPr/>
            </a:pPr>
            <a:r>
              <a:rPr lang="fr-FR" sz="1400" dirty="0">
                <a:solidFill>
                  <a:schemeClr val="bg1"/>
                </a:solidFill>
                <a:highlight>
                  <a:srgbClr val="0000FF"/>
                </a:highlight>
              </a:rPr>
              <a:t>L</a:t>
            </a:r>
            <a:r>
              <a:rPr lang="fr-FR" sz="1400" b="1" dirty="0" smtClean="0">
                <a:solidFill>
                  <a:schemeClr val="bg1"/>
                </a:solidFill>
                <a:highlight>
                  <a:srgbClr val="0000FF"/>
                </a:highlight>
              </a:rPr>
              <a:t>es </a:t>
            </a:r>
            <a:r>
              <a:rPr lang="fr-FR" sz="1400" b="1" dirty="0">
                <a:solidFill>
                  <a:schemeClr val="bg1"/>
                </a:solidFill>
                <a:highlight>
                  <a:srgbClr val="0000FF"/>
                </a:highlight>
              </a:rPr>
              <a:t>pièces </a:t>
            </a:r>
            <a:r>
              <a:rPr lang="fr-FR" sz="1400" b="1" dirty="0" smtClean="0">
                <a:solidFill>
                  <a:schemeClr val="bg1"/>
                </a:solidFill>
                <a:highlight>
                  <a:srgbClr val="0000FF"/>
                </a:highlight>
              </a:rPr>
              <a:t>spécifiques ou formulaires </a:t>
            </a:r>
            <a:r>
              <a:rPr lang="fr-FR" sz="1400" b="0" dirty="0" smtClean="0">
                <a:solidFill>
                  <a:schemeClr val="accent1"/>
                </a:solidFill>
              </a:rPr>
              <a:t>demandés </a:t>
            </a:r>
            <a:r>
              <a:rPr lang="fr-FR" sz="1400" b="0" dirty="0">
                <a:solidFill>
                  <a:schemeClr val="accent1"/>
                </a:solidFill>
              </a:rPr>
              <a:t>par certaines </a:t>
            </a:r>
            <a:r>
              <a:rPr lang="fr-FR" sz="1400" b="0" dirty="0" smtClean="0">
                <a:solidFill>
                  <a:schemeClr val="accent1"/>
                </a:solidFill>
              </a:rPr>
              <a:t>formations sélectives</a:t>
            </a:r>
            <a:endParaRPr lang="fr-FR" sz="1400" b="0" dirty="0">
              <a:solidFill>
                <a:schemeClr val="accent1"/>
              </a:solidFill>
            </a:endParaRPr>
          </a:p>
          <a:p>
            <a:pPr marL="177800" indent="-177800" algn="l" defTabSz="457200">
              <a:spcBef>
                <a:spcPct val="20000"/>
              </a:spcBef>
              <a:spcAft>
                <a:spcPts val="0"/>
              </a:spcAft>
              <a:buClr>
                <a:srgbClr val="FF0000"/>
              </a:buClr>
              <a:buSzPct val="100000"/>
              <a:buFont typeface="Courier New" panose="02070309020205020404" pitchFamily="49" charset="0"/>
              <a:buChar char="o"/>
              <a:defRPr/>
            </a:pPr>
            <a:endParaRPr lang="fr-FR" sz="1400" dirty="0"/>
          </a:p>
          <a:p>
            <a:pPr marL="177800" indent="-177800" algn="l" defTabSz="457200">
              <a:spcBef>
                <a:spcPct val="20000"/>
              </a:spcBef>
              <a:spcAft>
                <a:spcPts val="0"/>
              </a:spcAft>
              <a:buClr>
                <a:srgbClr val="FF0000"/>
              </a:buClr>
              <a:buSzPct val="100000"/>
              <a:buFont typeface="Courier New" panose="02070309020205020404" pitchFamily="49" charset="0"/>
              <a:buChar char="o"/>
              <a:defRPr/>
            </a:pPr>
            <a:r>
              <a:rPr lang="fr-FR" sz="1400" dirty="0" smtClean="0">
                <a:solidFill>
                  <a:schemeClr val="bg1"/>
                </a:solidFill>
                <a:highlight>
                  <a:srgbClr val="0000FF"/>
                </a:highlight>
              </a:rPr>
              <a:t>L</a:t>
            </a:r>
            <a:r>
              <a:rPr lang="fr-FR" sz="1400" b="1" dirty="0" smtClean="0">
                <a:solidFill>
                  <a:schemeClr val="bg1"/>
                </a:solidFill>
                <a:highlight>
                  <a:srgbClr val="0000FF"/>
                </a:highlight>
              </a:rPr>
              <a:t>a </a:t>
            </a:r>
            <a:r>
              <a:rPr lang="fr-FR" sz="1400" b="1" dirty="0">
                <a:solidFill>
                  <a:schemeClr val="bg1"/>
                </a:solidFill>
                <a:highlight>
                  <a:srgbClr val="0000FF"/>
                </a:highlight>
              </a:rPr>
              <a:t>fiche Avenir</a:t>
            </a:r>
            <a:r>
              <a:rPr lang="fr-FR" sz="1400" b="0" dirty="0">
                <a:solidFill>
                  <a:schemeClr val="accent1"/>
                </a:solidFill>
              </a:rPr>
              <a:t> </a:t>
            </a:r>
            <a:r>
              <a:rPr lang="fr-FR" sz="1400" b="0" dirty="0" smtClean="0">
                <a:solidFill>
                  <a:schemeClr val="accent1"/>
                </a:solidFill>
              </a:rPr>
              <a:t>renseignée </a:t>
            </a:r>
            <a:r>
              <a:rPr lang="fr-FR" sz="1400" b="0" dirty="0">
                <a:solidFill>
                  <a:schemeClr val="accent1"/>
                </a:solidFill>
              </a:rPr>
              <a:t>par </a:t>
            </a:r>
            <a:r>
              <a:rPr lang="fr-FR" sz="1400" b="0" dirty="0" smtClean="0">
                <a:solidFill>
                  <a:schemeClr val="accent1"/>
                </a:solidFill>
              </a:rPr>
              <a:t>les enseignants et le proviseur de votre lycée</a:t>
            </a:r>
          </a:p>
          <a:p>
            <a:pPr marL="285750" indent="-285750" algn="l" defTabSz="457200">
              <a:spcBef>
                <a:spcPct val="20000"/>
              </a:spcBef>
              <a:buClr>
                <a:srgbClr val="FF0000"/>
              </a:buClr>
              <a:buSzPct val="100000"/>
              <a:buFont typeface="Courier New" panose="02070309020205020404" pitchFamily="49" charset="0"/>
              <a:buChar char="o"/>
              <a:defRPr/>
            </a:pPr>
            <a:endParaRPr lang="fr-FR" sz="1400" dirty="0">
              <a:solidFill>
                <a:schemeClr val="accent1"/>
              </a:solidFill>
            </a:endParaRPr>
          </a:p>
          <a:p>
            <a:pPr marL="285750" indent="-285750" algn="l" defTabSz="457200">
              <a:spcBef>
                <a:spcPct val="20000"/>
              </a:spcBef>
              <a:spcAft>
                <a:spcPts val="0"/>
              </a:spcAft>
              <a:buClr>
                <a:srgbClr val="FF0000"/>
              </a:buClr>
              <a:buSzPct val="100000"/>
              <a:buFont typeface="Courier New" panose="02070309020205020404" pitchFamily="49" charset="0"/>
              <a:buChar char="o"/>
              <a:defRPr/>
            </a:pPr>
            <a:endParaRPr lang="fr-FR" sz="1400" dirty="0">
              <a:solidFill>
                <a:srgbClr val="3D566E"/>
              </a:solidFill>
            </a:endParaRPr>
          </a:p>
        </p:txBody>
      </p:sp>
      <p:sp>
        <p:nvSpPr>
          <p:cNvPr id="9" name="Espace réservé du texte 5"/>
          <p:cNvSpPr>
            <a:spLocks noGrp="1"/>
          </p:cNvSpPr>
          <p:nvPr>
            <p:ph type="body" sz="quarter" idx="14"/>
          </p:nvPr>
        </p:nvSpPr>
        <p:spPr>
          <a:xfrm>
            <a:off x="4143771" y="915566"/>
            <a:ext cx="4545128" cy="3744416"/>
          </a:xfrm>
        </p:spPr>
        <p:txBody>
          <a:bodyPr>
            <a:noAutofit/>
          </a:bodyPr>
          <a:lstStyle/>
          <a:p>
            <a:pPr defTabSz="457189">
              <a:spcBef>
                <a:spcPct val="20000"/>
              </a:spcBef>
              <a:spcAft>
                <a:spcPts val="0"/>
              </a:spcAft>
              <a:buClr>
                <a:srgbClr val="FF0000"/>
              </a:buClr>
              <a:buSzPct val="100000"/>
              <a:defRPr/>
            </a:pPr>
            <a:endParaRPr lang="fr-FR" sz="1400" b="1" dirty="0" smtClean="0">
              <a:solidFill>
                <a:schemeClr val="bg1"/>
              </a:solidFill>
              <a:highlight>
                <a:srgbClr val="0000FF"/>
              </a:highlight>
            </a:endParaRPr>
          </a:p>
          <a:p>
            <a:pPr marL="285750" indent="-285750" defTabSz="457189">
              <a:spcBef>
                <a:spcPct val="20000"/>
              </a:spcBef>
              <a:spcAft>
                <a:spcPts val="0"/>
              </a:spcAft>
              <a:buClr>
                <a:srgbClr val="FF0000"/>
              </a:buClr>
              <a:buSzPct val="100000"/>
              <a:buFont typeface="Courier New" panose="02070309020205020404" pitchFamily="49" charset="0"/>
              <a:buChar char="o"/>
              <a:defRPr/>
            </a:pPr>
            <a:r>
              <a:rPr lang="fr-FR" sz="1400" b="1" dirty="0" smtClean="0">
                <a:solidFill>
                  <a:schemeClr val="bg1"/>
                </a:solidFill>
                <a:highlight>
                  <a:srgbClr val="0000FF"/>
                </a:highlight>
              </a:rPr>
              <a:t>Les </a:t>
            </a:r>
            <a:r>
              <a:rPr lang="fr-FR" sz="1400" b="1" dirty="0">
                <a:solidFill>
                  <a:schemeClr val="bg1"/>
                </a:solidFill>
                <a:highlight>
                  <a:srgbClr val="0000FF"/>
                </a:highlight>
              </a:rPr>
              <a:t>bulletins scolaires et notes du baccalauréat : </a:t>
            </a:r>
          </a:p>
          <a:p>
            <a:pPr marL="180000" lvl="1" indent="0">
              <a:buNone/>
            </a:pPr>
            <a:r>
              <a:rPr lang="fr-FR" sz="1400" dirty="0" smtClean="0">
                <a:solidFill>
                  <a:schemeClr val="accent1"/>
                </a:solidFill>
              </a:rPr>
              <a:t>- </a:t>
            </a:r>
            <a:r>
              <a:rPr lang="fr-FR" sz="1400" b="1" dirty="0" smtClean="0">
                <a:solidFill>
                  <a:schemeClr val="accent1"/>
                </a:solidFill>
              </a:rPr>
              <a:t>Année </a:t>
            </a:r>
            <a:r>
              <a:rPr lang="fr-FR" sz="1400" b="1" dirty="0">
                <a:solidFill>
                  <a:schemeClr val="accent1"/>
                </a:solidFill>
              </a:rPr>
              <a:t>de première </a:t>
            </a:r>
            <a:r>
              <a:rPr lang="fr-FR" sz="1400" dirty="0">
                <a:solidFill>
                  <a:schemeClr val="accent1"/>
                </a:solidFill>
              </a:rPr>
              <a:t>: bulletins scolaires et </a:t>
            </a:r>
            <a:r>
              <a:rPr lang="fr-FR" sz="1400" dirty="0" smtClean="0">
                <a:solidFill>
                  <a:schemeClr val="accent1"/>
                </a:solidFill>
              </a:rPr>
              <a:t>notes </a:t>
            </a:r>
            <a:r>
              <a:rPr lang="fr-FR" sz="1400" dirty="0">
                <a:solidFill>
                  <a:schemeClr val="accent1"/>
                </a:solidFill>
              </a:rPr>
              <a:t>des épreuves anticipées de français et celles au titre du contrôle continu </a:t>
            </a:r>
            <a:r>
              <a:rPr lang="fr-FR" sz="1400" dirty="0" smtClean="0">
                <a:solidFill>
                  <a:schemeClr val="accent1"/>
                </a:solidFill>
              </a:rPr>
              <a:t>du baccalauréat (pour </a:t>
            </a:r>
            <a:r>
              <a:rPr lang="fr-FR" sz="1400" dirty="0">
                <a:solidFill>
                  <a:schemeClr val="accent1"/>
                </a:solidFill>
              </a:rPr>
              <a:t>les lycéens généraux et technologiques</a:t>
            </a:r>
            <a:r>
              <a:rPr lang="fr-FR" sz="1400" dirty="0" smtClean="0">
                <a:solidFill>
                  <a:schemeClr val="accent1"/>
                </a:solidFill>
              </a:rPr>
              <a:t>)</a:t>
            </a:r>
            <a:endParaRPr lang="fr-FR" sz="1400" dirty="0">
              <a:solidFill>
                <a:schemeClr val="accent1"/>
              </a:solidFill>
            </a:endParaRPr>
          </a:p>
          <a:p>
            <a:pPr marL="180000" lvl="1" indent="0">
              <a:spcAft>
                <a:spcPts val="1200"/>
              </a:spcAft>
              <a:buNone/>
            </a:pPr>
            <a:r>
              <a:rPr lang="fr-FR" sz="1400" dirty="0" smtClean="0">
                <a:solidFill>
                  <a:schemeClr val="accent1"/>
                </a:solidFill>
              </a:rPr>
              <a:t>- </a:t>
            </a:r>
            <a:r>
              <a:rPr lang="fr-FR" sz="1400" b="1" dirty="0" smtClean="0">
                <a:solidFill>
                  <a:schemeClr val="accent1"/>
                </a:solidFill>
              </a:rPr>
              <a:t>Année </a:t>
            </a:r>
            <a:r>
              <a:rPr lang="fr-FR" sz="1400" b="1" dirty="0">
                <a:solidFill>
                  <a:schemeClr val="accent1"/>
                </a:solidFill>
              </a:rPr>
              <a:t>de terminale </a:t>
            </a:r>
            <a:r>
              <a:rPr lang="fr-FR" sz="1400" dirty="0">
                <a:solidFill>
                  <a:schemeClr val="accent1"/>
                </a:solidFill>
              </a:rPr>
              <a:t>: bulletins scolaires des 1er et 2e trimestres (ou 1</a:t>
            </a:r>
            <a:r>
              <a:rPr lang="fr-FR" sz="1400" baseline="30000" dirty="0">
                <a:solidFill>
                  <a:schemeClr val="accent1"/>
                </a:solidFill>
              </a:rPr>
              <a:t>er</a:t>
            </a:r>
            <a:r>
              <a:rPr lang="fr-FR" sz="1400" dirty="0">
                <a:solidFill>
                  <a:schemeClr val="accent1"/>
                </a:solidFill>
              </a:rPr>
              <a:t> semestre</a:t>
            </a:r>
            <a:r>
              <a:rPr lang="fr-FR" sz="1400" dirty="0" smtClean="0">
                <a:solidFill>
                  <a:schemeClr val="accent1"/>
                </a:solidFill>
              </a:rPr>
              <a:t>)</a:t>
            </a:r>
          </a:p>
          <a:p>
            <a:pPr marL="285750" lvl="0" indent="-285750" defTabSz="457200">
              <a:spcBef>
                <a:spcPts val="600"/>
              </a:spcBef>
              <a:spcAft>
                <a:spcPts val="0"/>
              </a:spcAft>
              <a:buClr>
                <a:srgbClr val="FF0000"/>
              </a:buClr>
              <a:buSzPct val="100000"/>
              <a:buFont typeface="Courier New" panose="02070309020205020404" pitchFamily="49" charset="0"/>
              <a:buChar char="o"/>
              <a:defRPr/>
            </a:pPr>
            <a:r>
              <a:rPr lang="fr-FR" sz="1400" b="1" dirty="0" smtClean="0">
                <a:solidFill>
                  <a:srgbClr val="FFFFFF"/>
                </a:solidFill>
                <a:highlight>
                  <a:srgbClr val="0000FF"/>
                </a:highlight>
              </a:rPr>
              <a:t>Des </a:t>
            </a:r>
            <a:r>
              <a:rPr lang="fr-FR" sz="1400" b="1" dirty="0">
                <a:solidFill>
                  <a:srgbClr val="FFFFFF"/>
                </a:solidFill>
                <a:highlight>
                  <a:srgbClr val="0000FF"/>
                </a:highlight>
              </a:rPr>
              <a:t>informations sur votre parcours spécifique </a:t>
            </a:r>
            <a:r>
              <a:rPr lang="fr-FR" sz="1400" dirty="0" smtClean="0">
                <a:solidFill>
                  <a:srgbClr val="000000"/>
                </a:solidFill>
              </a:rPr>
              <a:t> </a:t>
            </a:r>
          </a:p>
          <a:p>
            <a:pPr marL="177800" lvl="0" defTabSz="457200">
              <a:spcBef>
                <a:spcPts val="600"/>
              </a:spcBef>
              <a:spcAft>
                <a:spcPts val="0"/>
              </a:spcAft>
              <a:buClr>
                <a:srgbClr val="FF0000"/>
              </a:buClr>
              <a:buSzPct val="100000"/>
              <a:defRPr/>
            </a:pPr>
            <a:r>
              <a:rPr lang="fr-FR" sz="1400" dirty="0" smtClean="0">
                <a:solidFill>
                  <a:srgbClr val="000000"/>
                </a:solidFill>
              </a:rPr>
              <a:t>- parcours en sections </a:t>
            </a:r>
            <a:r>
              <a:rPr lang="fr-FR" sz="1400" dirty="0">
                <a:solidFill>
                  <a:srgbClr val="000000"/>
                </a:solidFill>
              </a:rPr>
              <a:t>européennes ou </a:t>
            </a:r>
            <a:r>
              <a:rPr lang="fr-FR" sz="1400" dirty="0" smtClean="0">
                <a:solidFill>
                  <a:srgbClr val="000000"/>
                </a:solidFill>
              </a:rPr>
              <a:t>binationales ou bac français international (BFI)</a:t>
            </a:r>
          </a:p>
          <a:p>
            <a:pPr marL="177800" lvl="0" defTabSz="457200">
              <a:spcBef>
                <a:spcPts val="600"/>
              </a:spcBef>
              <a:spcAft>
                <a:spcPts val="0"/>
              </a:spcAft>
              <a:buClr>
                <a:srgbClr val="FF0000"/>
              </a:buClr>
              <a:buSzPct val="100000"/>
              <a:defRPr/>
            </a:pPr>
            <a:r>
              <a:rPr lang="fr-FR" sz="1400" dirty="0" smtClean="0">
                <a:solidFill>
                  <a:srgbClr val="000000"/>
                </a:solidFill>
              </a:rPr>
              <a:t>- participation </a:t>
            </a:r>
            <a:r>
              <a:rPr lang="fr-FR" sz="1400" dirty="0">
                <a:solidFill>
                  <a:srgbClr val="000000"/>
                </a:solidFill>
              </a:rPr>
              <a:t>aux cordées de la </a:t>
            </a:r>
            <a:r>
              <a:rPr lang="fr-FR" sz="1400" dirty="0" smtClean="0">
                <a:solidFill>
                  <a:srgbClr val="000000"/>
                </a:solidFill>
              </a:rPr>
              <a:t>réussite</a:t>
            </a:r>
          </a:p>
          <a:p>
            <a:pPr marL="177800" lvl="0" defTabSz="457200">
              <a:spcBef>
                <a:spcPts val="600"/>
              </a:spcBef>
              <a:spcAft>
                <a:spcPts val="0"/>
              </a:spcAft>
              <a:buClr>
                <a:srgbClr val="FF0000"/>
              </a:buClr>
              <a:buSzPct val="100000"/>
              <a:defRPr/>
            </a:pPr>
            <a:r>
              <a:rPr lang="fr-FR" sz="1400" dirty="0" smtClean="0">
                <a:solidFill>
                  <a:srgbClr val="000000"/>
                </a:solidFill>
              </a:rPr>
              <a:t>- certification des compétences numériques (</a:t>
            </a:r>
            <a:r>
              <a:rPr lang="fr-FR" sz="1400" dirty="0" err="1" smtClean="0">
                <a:solidFill>
                  <a:srgbClr val="000000"/>
                </a:solidFill>
              </a:rPr>
              <a:t>Pix</a:t>
            </a:r>
            <a:r>
              <a:rPr lang="fr-FR" sz="1400" dirty="0" smtClean="0">
                <a:solidFill>
                  <a:srgbClr val="000000"/>
                </a:solidFill>
              </a:rPr>
              <a:t>)</a:t>
            </a:r>
            <a:endParaRPr lang="fr-FR" sz="1400" dirty="0">
              <a:solidFill>
                <a:srgbClr val="000000"/>
              </a:solidFill>
            </a:endParaRPr>
          </a:p>
          <a:p>
            <a:pPr lvl="1" algn="just"/>
            <a:endParaRPr lang="fr-FR" sz="1400" dirty="0">
              <a:solidFill>
                <a:schemeClr val="accent1"/>
              </a:solidFill>
            </a:endParaRPr>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30</a:t>
            </a:fld>
            <a:endParaRPr lang="fr-FR"/>
          </a:p>
        </p:txBody>
      </p:sp>
      <p:sp>
        <p:nvSpPr>
          <p:cNvPr id="6" name="Rectangle à coins arrondis 5"/>
          <p:cNvSpPr/>
          <p:nvPr/>
        </p:nvSpPr>
        <p:spPr>
          <a:xfrm>
            <a:off x="5377113" y="127136"/>
            <a:ext cx="3311786"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Les éléments transmis aux formations du supérieur</a:t>
            </a:r>
          </a:p>
        </p:txBody>
      </p:sp>
    </p:spTree>
    <p:extLst>
      <p:ext uri="{BB962C8B-B14F-4D97-AF65-F5344CB8AC3E}">
        <p14:creationId xmlns:p14="http://schemas.microsoft.com/office/powerpoint/2010/main" val="20263100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614475"/>
          </a:xfrm>
        </p:spPr>
        <p:txBody>
          <a:bodyPr/>
          <a:lstStyle/>
          <a:p>
            <a:r>
              <a:rPr lang="fr-FR" sz="2200" dirty="0"/>
              <a:t>Les </a:t>
            </a:r>
            <a:r>
              <a:rPr lang="fr-FR" sz="2200" dirty="0" smtClean="0"/>
              <a:t>éléments constitutifs de votre dossier :  bulletins scolaires</a:t>
            </a:r>
            <a:br>
              <a:rPr lang="fr-FR" sz="2200" dirty="0" smtClean="0"/>
            </a:br>
            <a:r>
              <a:rPr lang="fr-FR" dirty="0"/>
              <a:t/>
            </a:r>
            <a:br>
              <a:rPr lang="fr-FR" dirty="0"/>
            </a:br>
            <a:r>
              <a:rPr lang="fr-FR" dirty="0"/>
              <a:t/>
            </a:r>
            <a:br>
              <a:rPr lang="fr-FR" dirty="0"/>
            </a:br>
            <a:endParaRPr lang="fr-FR" dirty="0"/>
          </a:p>
        </p:txBody>
      </p:sp>
      <p:sp>
        <p:nvSpPr>
          <p:cNvPr id="3" name="Espace réservé du contenu 2"/>
          <p:cNvSpPr>
            <a:spLocks noGrp="1"/>
          </p:cNvSpPr>
          <p:nvPr>
            <p:ph sz="quarter" idx="4294967295"/>
          </p:nvPr>
        </p:nvSpPr>
        <p:spPr>
          <a:xfrm>
            <a:off x="354136" y="1342895"/>
            <a:ext cx="8538343" cy="2748968"/>
          </a:xfrm>
        </p:spPr>
        <p:txBody>
          <a:bodyPr/>
          <a:lstStyle/>
          <a:p>
            <a:pPr marL="177800" indent="-177800" defTabSz="457200">
              <a:spcBef>
                <a:spcPct val="20000"/>
              </a:spcBef>
              <a:spcAft>
                <a:spcPts val="0"/>
              </a:spcAft>
              <a:buClr>
                <a:srgbClr val="FF0000"/>
              </a:buClr>
              <a:buSzPct val="100000"/>
              <a:buFont typeface="Lucida Grande"/>
              <a:buChar char="&gt;"/>
              <a:defRPr/>
            </a:pPr>
            <a:r>
              <a:rPr lang="fr-FR" sz="1600" b="1" dirty="0" smtClean="0"/>
              <a:t>Dans les bulletins sont remontés </a:t>
            </a:r>
            <a:r>
              <a:rPr lang="fr-FR" sz="1600" dirty="0" smtClean="0"/>
              <a:t>: </a:t>
            </a:r>
            <a:r>
              <a:rPr lang="fr-FR" sz="1600" dirty="0" smtClean="0">
                <a:solidFill>
                  <a:schemeClr val="tx1"/>
                </a:solidFill>
              </a:rPr>
              <a:t>la moyenne de l’élève </a:t>
            </a:r>
            <a:r>
              <a:rPr lang="fr-FR" sz="1600" dirty="0">
                <a:solidFill>
                  <a:schemeClr val="tx1"/>
                </a:solidFill>
              </a:rPr>
              <a:t>par </a:t>
            </a:r>
            <a:r>
              <a:rPr lang="fr-FR" sz="1600" dirty="0" smtClean="0">
                <a:solidFill>
                  <a:schemeClr val="tx1"/>
                </a:solidFill>
              </a:rPr>
              <a:t>discipline, le </a:t>
            </a:r>
            <a:r>
              <a:rPr lang="fr-FR" sz="1600" dirty="0">
                <a:solidFill>
                  <a:schemeClr val="tx1"/>
                </a:solidFill>
              </a:rPr>
              <a:t>positionnement </a:t>
            </a:r>
            <a:r>
              <a:rPr lang="fr-FR" sz="1600" dirty="0" smtClean="0">
                <a:solidFill>
                  <a:schemeClr val="tx1"/>
                </a:solidFill>
              </a:rPr>
              <a:t>de l’élève dans son groupe/classe, les appréciations trimestrielles/semestrielles de 1</a:t>
            </a:r>
            <a:r>
              <a:rPr lang="fr-FR" sz="1600" baseline="30000" dirty="0" smtClean="0">
                <a:solidFill>
                  <a:schemeClr val="tx1"/>
                </a:solidFill>
              </a:rPr>
              <a:t>ère</a:t>
            </a:r>
            <a:r>
              <a:rPr lang="fr-FR" sz="1600" dirty="0" smtClean="0">
                <a:solidFill>
                  <a:schemeClr val="tx1"/>
                </a:solidFill>
              </a:rPr>
              <a:t> et T</a:t>
            </a:r>
            <a:r>
              <a:rPr lang="fr-FR" sz="1600" baseline="30000" dirty="0" smtClean="0">
                <a:solidFill>
                  <a:schemeClr val="tx1"/>
                </a:solidFill>
              </a:rPr>
              <a:t>ale </a:t>
            </a:r>
            <a:r>
              <a:rPr lang="fr-FR" sz="1600" dirty="0">
                <a:solidFill>
                  <a:schemeClr val="tx1"/>
                </a:solidFill>
              </a:rPr>
              <a:t>pour </a:t>
            </a:r>
            <a:r>
              <a:rPr lang="fr-FR" sz="1600" dirty="0" smtClean="0">
                <a:solidFill>
                  <a:schemeClr val="tx1"/>
                </a:solidFill>
              </a:rPr>
              <a:t>chaque </a:t>
            </a:r>
            <a:r>
              <a:rPr lang="fr-FR" sz="1600" dirty="0">
                <a:solidFill>
                  <a:schemeClr val="tx1"/>
                </a:solidFill>
              </a:rPr>
              <a:t>enseignant dans sa </a:t>
            </a:r>
            <a:r>
              <a:rPr lang="fr-FR" sz="1600" dirty="0" smtClean="0">
                <a:solidFill>
                  <a:schemeClr val="tx1"/>
                </a:solidFill>
              </a:rPr>
              <a:t>discipline</a:t>
            </a:r>
          </a:p>
          <a:p>
            <a:pPr marL="177800" indent="-177800" defTabSz="457200">
              <a:spcBef>
                <a:spcPct val="20000"/>
              </a:spcBef>
              <a:spcAft>
                <a:spcPts val="0"/>
              </a:spcAft>
              <a:buClr>
                <a:srgbClr val="FF0000"/>
              </a:buClr>
              <a:buSzPct val="100000"/>
              <a:buFont typeface="Lucida Grande"/>
              <a:buChar char="&gt;"/>
              <a:defRPr/>
            </a:pPr>
            <a:endParaRPr lang="fr-FR" sz="1600" dirty="0">
              <a:solidFill>
                <a:schemeClr val="tx1"/>
              </a:solidFill>
            </a:endParaRPr>
          </a:p>
          <a:p>
            <a:pPr marL="177800" indent="-177800" defTabSz="457200">
              <a:spcBef>
                <a:spcPct val="20000"/>
              </a:spcBef>
              <a:spcAft>
                <a:spcPts val="0"/>
              </a:spcAft>
              <a:buClr>
                <a:srgbClr val="FF0000"/>
              </a:buClr>
              <a:buSzPct val="100000"/>
              <a:buFont typeface="Lucida Grande"/>
              <a:buChar char="&gt;"/>
              <a:defRPr/>
            </a:pPr>
            <a:r>
              <a:rPr lang="fr-FR" sz="1600" b="1" dirty="0"/>
              <a:t>Attention aux « </a:t>
            </a:r>
            <a:r>
              <a:rPr lang="fr-FR" sz="1600" b="1" dirty="0" err="1"/>
              <a:t>fake</a:t>
            </a:r>
            <a:r>
              <a:rPr lang="fr-FR" sz="1600" b="1" dirty="0"/>
              <a:t> news » </a:t>
            </a:r>
            <a:r>
              <a:rPr lang="fr-FR" sz="1600" dirty="0" smtClean="0">
                <a:solidFill>
                  <a:schemeClr val="tx1"/>
                </a:solidFill>
              </a:rPr>
              <a:t>: Parcoursup ne remonte pas le décompte des absences !</a:t>
            </a:r>
            <a:endParaRPr lang="fr-FR" sz="1600" dirty="0">
              <a:solidFill>
                <a:schemeClr val="tx1"/>
              </a:solidFill>
            </a:endParaRPr>
          </a:p>
          <a:p>
            <a:pPr marL="177800" indent="-177800" defTabSz="457200">
              <a:spcBef>
                <a:spcPct val="20000"/>
              </a:spcBef>
              <a:spcAft>
                <a:spcPts val="0"/>
              </a:spcAft>
              <a:buClr>
                <a:srgbClr val="FF0000"/>
              </a:buClr>
              <a:buSzPct val="100000"/>
              <a:buFont typeface="Lucida Grande"/>
              <a:buChar char="&gt;"/>
              <a:defRPr/>
            </a:pPr>
            <a:endParaRPr lang="fr-FR" sz="1200" b="1" dirty="0">
              <a:solidFill>
                <a:schemeClr val="tx1"/>
              </a:solidFill>
            </a:endParaRPr>
          </a:p>
          <a:p>
            <a:pPr marL="177800" lvl="0" indent="-177800" defTabSz="457200">
              <a:spcBef>
                <a:spcPct val="20000"/>
              </a:spcBef>
              <a:spcAft>
                <a:spcPts val="0"/>
              </a:spcAft>
              <a:buClr>
                <a:srgbClr val="FF0000"/>
              </a:buClr>
              <a:buSzPct val="100000"/>
              <a:buFont typeface="Lucida Grande"/>
              <a:buChar char="&gt;"/>
              <a:defRPr/>
            </a:pPr>
            <a:r>
              <a:rPr lang="fr-FR" sz="1600" b="1" dirty="0" smtClean="0"/>
              <a:t>Sauf cas particulier, pas </a:t>
            </a:r>
            <a:r>
              <a:rPr lang="fr-FR" sz="1600" b="1" dirty="0"/>
              <a:t>de saisie à réaliser </a:t>
            </a:r>
            <a:r>
              <a:rPr lang="fr-FR" sz="1600" dirty="0"/>
              <a:t>: </a:t>
            </a:r>
            <a:r>
              <a:rPr lang="fr-FR" sz="1600" dirty="0">
                <a:solidFill>
                  <a:schemeClr val="tx1"/>
                </a:solidFill>
              </a:rPr>
              <a:t>ces éléments sont remontés </a:t>
            </a:r>
            <a:r>
              <a:rPr lang="fr-FR" sz="1600" dirty="0" smtClean="0">
                <a:solidFill>
                  <a:schemeClr val="tx1"/>
                </a:solidFill>
              </a:rPr>
              <a:t>par votre  lycée automatiquement et vous pourrez les vérifier début avril. </a:t>
            </a:r>
            <a:r>
              <a:rPr lang="fr-FR" sz="1600" dirty="0">
                <a:solidFill>
                  <a:schemeClr val="tx1"/>
                </a:solidFill>
              </a:rPr>
              <a:t>En cas d’erreurs,</a:t>
            </a:r>
            <a:r>
              <a:rPr lang="fr-FR" sz="1600" b="1" dirty="0">
                <a:solidFill>
                  <a:schemeClr val="tx1"/>
                </a:solidFill>
              </a:rPr>
              <a:t> un signalement doit être fait au chef d’établissement </a:t>
            </a:r>
            <a:endParaRPr lang="fr-FR" sz="1600" b="1" dirty="0" smtClean="0">
              <a:solidFill>
                <a:schemeClr val="tx1"/>
              </a:solidFill>
            </a:endParaRPr>
          </a:p>
          <a:p>
            <a:pPr marL="177800" lvl="0" indent="-177800" defTabSz="457200">
              <a:spcBef>
                <a:spcPct val="20000"/>
              </a:spcBef>
              <a:spcAft>
                <a:spcPts val="0"/>
              </a:spcAft>
              <a:buClr>
                <a:srgbClr val="FF0000"/>
              </a:buClr>
              <a:buSzPct val="100000"/>
              <a:buFont typeface="Lucida Grande"/>
              <a:buChar char="&gt;"/>
              <a:defRPr/>
            </a:pPr>
            <a:endParaRPr lang="fr-FR" sz="1400" b="1" dirty="0">
              <a:solidFill>
                <a:schemeClr val="tx1"/>
              </a:solidFill>
            </a:endParaRPr>
          </a:p>
          <a:p>
            <a:endParaRPr lang="fr-FR" sz="1000"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31</a:t>
            </a:fld>
            <a:endParaRPr lang="fr-FR"/>
          </a:p>
        </p:txBody>
      </p:sp>
      <p:sp>
        <p:nvSpPr>
          <p:cNvPr id="7" name="Rectangle à coins arrondis 6"/>
          <p:cNvSpPr/>
          <p:nvPr/>
        </p:nvSpPr>
        <p:spPr>
          <a:xfrm>
            <a:off x="388903" y="3755384"/>
            <a:ext cx="8468807" cy="779374"/>
          </a:xfrm>
          <a:prstGeom prst="roundRect">
            <a:avLst/>
          </a:prstGeom>
          <a:solidFill>
            <a:srgbClr val="A558A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r>
              <a:rPr lang="fr-FR" sz="1600" b="1" dirty="0"/>
              <a:t>A noter </a:t>
            </a:r>
            <a:r>
              <a:rPr lang="fr-FR" sz="1600" dirty="0"/>
              <a:t>: vous ne pouvez pas confirmer vos vœux tant que votre bulletin scolaire du 2ème trimestre (ou 1er semestre) n'est pas remonté dans votre dossier. </a:t>
            </a:r>
          </a:p>
        </p:txBody>
      </p:sp>
      <p:sp>
        <p:nvSpPr>
          <p:cNvPr id="8" name="Rectangle à coins arrondis 7"/>
          <p:cNvSpPr/>
          <p:nvPr/>
        </p:nvSpPr>
        <p:spPr>
          <a:xfrm>
            <a:off x="5327375" y="86105"/>
            <a:ext cx="3437682"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Les éléments transmis aux formations du supérieur</a:t>
            </a:r>
          </a:p>
        </p:txBody>
      </p:sp>
    </p:spTree>
    <p:extLst>
      <p:ext uri="{BB962C8B-B14F-4D97-AF65-F5344CB8AC3E}">
        <p14:creationId xmlns:p14="http://schemas.microsoft.com/office/powerpoint/2010/main" val="18154707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562500"/>
          </a:xfrm>
        </p:spPr>
        <p:txBody>
          <a:bodyPr/>
          <a:lstStyle/>
          <a:p>
            <a:r>
              <a:rPr lang="fr-FR" sz="2200" dirty="0"/>
              <a:t>La fiche avenir renseignée par le lycée </a:t>
            </a:r>
          </a:p>
        </p:txBody>
      </p:sp>
      <p:sp>
        <p:nvSpPr>
          <p:cNvPr id="3" name="Espace réservé du contenu 2"/>
          <p:cNvSpPr>
            <a:spLocks noGrp="1"/>
          </p:cNvSpPr>
          <p:nvPr>
            <p:ph sz="quarter" idx="4294967295"/>
          </p:nvPr>
        </p:nvSpPr>
        <p:spPr>
          <a:xfrm>
            <a:off x="318718" y="1410990"/>
            <a:ext cx="8424000" cy="3321000"/>
          </a:xfrm>
        </p:spPr>
        <p:txBody>
          <a:bodyPr/>
          <a:lstStyle/>
          <a:p>
            <a:pPr marL="177800" lvl="0" indent="-177800" algn="just" defTabSz="457200">
              <a:spcBef>
                <a:spcPct val="20000"/>
              </a:spcBef>
              <a:spcAft>
                <a:spcPts val="0"/>
              </a:spcAft>
              <a:buClr>
                <a:srgbClr val="FF0000"/>
              </a:buClr>
              <a:buSzPct val="100000"/>
              <a:buFont typeface="Arial" panose="020B0604020202020204" pitchFamily="34" charset="0"/>
              <a:buChar char="•"/>
              <a:defRPr/>
            </a:pPr>
            <a:r>
              <a:rPr lang="fr-FR" sz="1600" dirty="0">
                <a:solidFill>
                  <a:schemeClr val="tx1"/>
                </a:solidFill>
              </a:rPr>
              <a:t>Le 2ème conseil de classe examine les vœux de chaque lycéen avec </a:t>
            </a:r>
            <a:r>
              <a:rPr lang="fr-FR" sz="1600" b="1" dirty="0"/>
              <a:t>bienveillance et confiance</a:t>
            </a:r>
            <a:r>
              <a:rPr lang="fr-FR" sz="1600" b="1" dirty="0">
                <a:solidFill>
                  <a:schemeClr val="tx1"/>
                </a:solidFill>
              </a:rPr>
              <a:t> </a:t>
            </a:r>
            <a:r>
              <a:rPr lang="fr-FR" sz="1600" dirty="0">
                <a:solidFill>
                  <a:schemeClr val="tx1"/>
                </a:solidFill>
              </a:rPr>
              <a:t>dans le potentiel de chacun. </a:t>
            </a:r>
          </a:p>
          <a:p>
            <a:pPr marL="177800" lvl="0" indent="-177800" defTabSz="457200">
              <a:spcBef>
                <a:spcPct val="20000"/>
              </a:spcBef>
              <a:spcAft>
                <a:spcPts val="0"/>
              </a:spcAft>
              <a:buClr>
                <a:srgbClr val="FF0000"/>
              </a:buClr>
              <a:buSzPct val="100000"/>
              <a:buFont typeface="Arial" panose="020B0604020202020204" pitchFamily="34" charset="0"/>
              <a:buChar char="•"/>
              <a:defRPr/>
            </a:pPr>
            <a:endParaRPr lang="fr-FR" sz="1600" dirty="0">
              <a:solidFill>
                <a:srgbClr val="3D566E"/>
              </a:solidFill>
            </a:endParaRPr>
          </a:p>
          <a:p>
            <a:pPr marL="177800" lvl="0" indent="-177800" defTabSz="457200">
              <a:spcBef>
                <a:spcPct val="20000"/>
              </a:spcBef>
              <a:spcAft>
                <a:spcPts val="0"/>
              </a:spcAft>
              <a:buClr>
                <a:srgbClr val="FF0000"/>
              </a:buClr>
              <a:buSzPct val="100000"/>
              <a:buFont typeface="Arial" panose="020B0604020202020204" pitchFamily="34" charset="0"/>
              <a:buChar char="•"/>
              <a:defRPr/>
            </a:pPr>
            <a:r>
              <a:rPr lang="fr-FR" sz="1600" dirty="0">
                <a:solidFill>
                  <a:srgbClr val="3D566E"/>
                </a:solidFill>
              </a:rPr>
              <a:t> </a:t>
            </a:r>
            <a:r>
              <a:rPr lang="fr-FR" sz="1600" dirty="0">
                <a:solidFill>
                  <a:schemeClr val="tx1"/>
                </a:solidFill>
              </a:rPr>
              <a:t>Pour chaque lycéen, une </a:t>
            </a:r>
            <a:r>
              <a:rPr lang="fr-FR" sz="1600" b="1" dirty="0">
                <a:solidFill>
                  <a:schemeClr val="bg1"/>
                </a:solidFill>
                <a:highlight>
                  <a:srgbClr val="0000FF"/>
                </a:highlight>
              </a:rPr>
              <a:t>fiche Avenir</a:t>
            </a:r>
            <a:r>
              <a:rPr lang="fr-FR" sz="1600" dirty="0">
                <a:solidFill>
                  <a:schemeClr val="tx1"/>
                </a:solidFill>
              </a:rPr>
              <a:t> est renseignée par le lycée et versée au dossier de l’élève : </a:t>
            </a:r>
          </a:p>
          <a:p>
            <a:pPr marL="627063" lvl="1" indent="-169863" defTabSz="457200">
              <a:spcBef>
                <a:spcPct val="20000"/>
              </a:spcBef>
              <a:spcAft>
                <a:spcPts val="0"/>
              </a:spcAft>
              <a:buClr>
                <a:srgbClr val="FF0000"/>
              </a:buClr>
              <a:defRPr/>
            </a:pPr>
            <a:r>
              <a:rPr lang="fr-FR" sz="1600" dirty="0" smtClean="0">
                <a:solidFill>
                  <a:schemeClr val="tx1"/>
                </a:solidFill>
              </a:rPr>
              <a:t>l’appréciation spécifique des </a:t>
            </a:r>
            <a:r>
              <a:rPr lang="fr-FR" sz="1600" dirty="0">
                <a:solidFill>
                  <a:schemeClr val="tx1"/>
                </a:solidFill>
              </a:rPr>
              <a:t>professeurs par discipline, </a:t>
            </a:r>
            <a:r>
              <a:rPr lang="fr-FR" sz="1600" dirty="0" smtClean="0">
                <a:solidFill>
                  <a:schemeClr val="tx1"/>
                </a:solidFill>
              </a:rPr>
              <a:t>lorsqu’elle est distincte de l’appréciation portée pour chaque trimestre</a:t>
            </a:r>
          </a:p>
          <a:p>
            <a:pPr marL="627063" lvl="1" indent="-169863" defTabSz="457200">
              <a:spcBef>
                <a:spcPct val="20000"/>
              </a:spcBef>
              <a:spcAft>
                <a:spcPts val="0"/>
              </a:spcAft>
              <a:buClr>
                <a:srgbClr val="FF0000"/>
              </a:buClr>
              <a:defRPr/>
            </a:pPr>
            <a:r>
              <a:rPr lang="fr-FR" sz="1600" dirty="0" smtClean="0">
                <a:solidFill>
                  <a:schemeClr val="tx1"/>
                </a:solidFill>
              </a:rPr>
              <a:t>les </a:t>
            </a:r>
            <a:r>
              <a:rPr lang="fr-FR" sz="1600" dirty="0">
                <a:solidFill>
                  <a:schemeClr val="tx1"/>
                </a:solidFill>
              </a:rPr>
              <a:t>appréciations du professeur principal sur des compétences transversales</a:t>
            </a:r>
          </a:p>
          <a:p>
            <a:pPr marL="627063" lvl="1" indent="-169863" defTabSz="457200">
              <a:spcBef>
                <a:spcPct val="20000"/>
              </a:spcBef>
              <a:spcAft>
                <a:spcPts val="0"/>
              </a:spcAft>
              <a:buClr>
                <a:srgbClr val="FF0000"/>
              </a:buClr>
              <a:defRPr/>
            </a:pPr>
            <a:r>
              <a:rPr lang="fr-FR" sz="1600" dirty="0">
                <a:solidFill>
                  <a:schemeClr val="tx1"/>
                </a:solidFill>
              </a:rPr>
              <a:t>l’avis du chef d’établissement </a:t>
            </a:r>
            <a:r>
              <a:rPr lang="fr-FR" sz="1600" dirty="0" smtClean="0">
                <a:solidFill>
                  <a:schemeClr val="tx1"/>
                </a:solidFill>
              </a:rPr>
              <a:t>sur la capacité à réussir, pour </a:t>
            </a:r>
            <a:r>
              <a:rPr lang="fr-FR" sz="1600" dirty="0">
                <a:solidFill>
                  <a:schemeClr val="tx1"/>
                </a:solidFill>
              </a:rPr>
              <a:t>chaque vœu</a:t>
            </a:r>
          </a:p>
          <a:p>
            <a:pPr marL="177800" lvl="0" indent="-177800" defTabSz="457200">
              <a:spcBef>
                <a:spcPct val="20000"/>
              </a:spcBef>
              <a:spcAft>
                <a:spcPts val="0"/>
              </a:spcAft>
              <a:buClr>
                <a:srgbClr val="FF0000"/>
              </a:buClr>
              <a:buSzPct val="100000"/>
              <a:buFont typeface="Arial" panose="020B0604020202020204" pitchFamily="34" charset="0"/>
              <a:buChar char="•"/>
              <a:defRPr/>
            </a:pPr>
            <a:endParaRPr lang="fr-FR" sz="1600" dirty="0">
              <a:solidFill>
                <a:schemeClr val="tx1"/>
              </a:solidFill>
            </a:endParaRPr>
          </a:p>
          <a:p>
            <a:pPr marL="177800" lvl="0" indent="-177800" defTabSz="457200">
              <a:spcBef>
                <a:spcPct val="20000"/>
              </a:spcBef>
              <a:spcAft>
                <a:spcPts val="0"/>
              </a:spcAft>
              <a:buClr>
                <a:srgbClr val="FF0000"/>
              </a:buClr>
              <a:buSzPct val="100000"/>
              <a:buFont typeface="Arial" panose="020B0604020202020204" pitchFamily="34" charset="0"/>
              <a:buChar char="•"/>
              <a:defRPr/>
            </a:pPr>
            <a:r>
              <a:rPr lang="fr-FR" sz="1600" dirty="0" smtClean="0">
                <a:solidFill>
                  <a:schemeClr val="tx1"/>
                </a:solidFill>
              </a:rPr>
              <a:t>La </a:t>
            </a:r>
            <a:r>
              <a:rPr lang="fr-FR" sz="1600" dirty="0">
                <a:solidFill>
                  <a:schemeClr val="tx1"/>
                </a:solidFill>
              </a:rPr>
              <a:t>fiche Avenir est </a:t>
            </a:r>
            <a:r>
              <a:rPr lang="fr-FR" sz="1600" b="1" dirty="0">
                <a:solidFill>
                  <a:schemeClr val="tx1"/>
                </a:solidFill>
              </a:rPr>
              <a:t>consultable par le lycéen </a:t>
            </a:r>
            <a:r>
              <a:rPr lang="fr-FR" sz="1600" dirty="0">
                <a:solidFill>
                  <a:schemeClr val="tx1"/>
                </a:solidFill>
              </a:rPr>
              <a:t>dans son dossier</a:t>
            </a:r>
            <a:r>
              <a:rPr lang="fr-FR" sz="1600" dirty="0"/>
              <a:t> </a:t>
            </a:r>
            <a:r>
              <a:rPr lang="fr-FR" sz="1600" b="1" dirty="0"/>
              <a:t>à partir du </a:t>
            </a:r>
            <a:r>
              <a:rPr lang="fr-FR" sz="1600" b="1" dirty="0" smtClean="0"/>
              <a:t>2 juin 2025</a:t>
            </a:r>
          </a:p>
          <a:p>
            <a:pPr marL="177800" lvl="0" indent="-177800" defTabSz="457200">
              <a:spcBef>
                <a:spcPct val="20000"/>
              </a:spcBef>
              <a:spcAft>
                <a:spcPts val="0"/>
              </a:spcAft>
              <a:buClr>
                <a:srgbClr val="FF0000"/>
              </a:buClr>
              <a:buSzPct val="100000"/>
              <a:buFont typeface="Arial" panose="020B0604020202020204" pitchFamily="34" charset="0"/>
              <a:buChar char="•"/>
              <a:defRPr/>
            </a:pPr>
            <a:endParaRPr lang="fr-FR" sz="1600" b="1" dirty="0"/>
          </a:p>
          <a:p>
            <a:pPr marL="177800" lvl="0" indent="-177800" defTabSz="457200">
              <a:spcBef>
                <a:spcPct val="20000"/>
              </a:spcBef>
              <a:spcAft>
                <a:spcPts val="0"/>
              </a:spcAft>
              <a:buClr>
                <a:srgbClr val="FF0000"/>
              </a:buClr>
              <a:buSzPct val="100000"/>
              <a:buFont typeface="Arial" panose="020B0604020202020204" pitchFamily="34" charset="0"/>
              <a:buChar char="•"/>
              <a:defRPr/>
            </a:pPr>
            <a:endParaRPr lang="fr-FR" sz="2200" b="1" dirty="0">
              <a:solidFill>
                <a:srgbClr val="3D566E"/>
              </a:solidFill>
              <a:latin typeface="Calibri"/>
            </a:endParaRPr>
          </a:p>
          <a:p>
            <a:pPr lvl="0" defTabSz="457200">
              <a:spcBef>
                <a:spcPct val="20000"/>
              </a:spcBef>
              <a:spcAft>
                <a:spcPts val="0"/>
              </a:spcAft>
              <a:buClr>
                <a:srgbClr val="FF0000"/>
              </a:buClr>
              <a:buSzPct val="100000"/>
              <a:defRPr/>
            </a:pPr>
            <a:r>
              <a:rPr lang="fr-FR" sz="5600" dirty="0">
                <a:solidFill>
                  <a:srgbClr val="3D566E"/>
                </a:solidFill>
                <a:latin typeface="Calibri"/>
              </a:rPr>
              <a:t>              </a:t>
            </a: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32</a:t>
            </a:fld>
            <a:endParaRPr lang="fr-FR"/>
          </a:p>
        </p:txBody>
      </p:sp>
      <p:sp>
        <p:nvSpPr>
          <p:cNvPr id="7" name="Rectangle à coins arrondis 6"/>
          <p:cNvSpPr/>
          <p:nvPr/>
        </p:nvSpPr>
        <p:spPr>
          <a:xfrm>
            <a:off x="5872163" y="86105"/>
            <a:ext cx="2892893"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Les éléments transmis aux formations du supérieur</a:t>
            </a:r>
          </a:p>
        </p:txBody>
      </p:sp>
    </p:spTree>
    <p:extLst>
      <p:ext uri="{BB962C8B-B14F-4D97-AF65-F5344CB8AC3E}">
        <p14:creationId xmlns:p14="http://schemas.microsoft.com/office/powerpoint/2010/main" val="14916904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951670"/>
          </a:xfrm>
        </p:spPr>
        <p:txBody>
          <a:bodyPr/>
          <a:lstStyle/>
          <a:p>
            <a:r>
              <a:rPr lang="fr-FR" sz="2000" dirty="0"/>
              <a:t>Focus</a:t>
            </a:r>
            <a:r>
              <a:rPr lang="fr-FR" sz="2000" dirty="0" smtClean="0"/>
              <a:t> sur l’accompagnement </a:t>
            </a:r>
            <a:r>
              <a:rPr lang="fr-FR" sz="2000" dirty="0"/>
              <a:t>des candidats en situation de handicap ou atteints d’un trouble de santé invalidant </a:t>
            </a:r>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33</a:t>
            </a:fld>
            <a:endParaRPr lang="fr-FR"/>
          </a:p>
        </p:txBody>
      </p:sp>
      <p:sp>
        <p:nvSpPr>
          <p:cNvPr id="12" name="Rectangle 11"/>
          <p:cNvSpPr/>
          <p:nvPr/>
        </p:nvSpPr>
        <p:spPr>
          <a:xfrm>
            <a:off x="202602" y="1593347"/>
            <a:ext cx="8424000" cy="3170099"/>
          </a:xfrm>
          <a:prstGeom prst="rect">
            <a:avLst/>
          </a:prstGeom>
        </p:spPr>
        <p:txBody>
          <a:bodyPr wrap="square" lIns="91440" tIns="45720" rIns="91440" bIns="45720" anchor="t">
            <a:spAutoFit/>
          </a:bodyPr>
          <a:lstStyle/>
          <a:p>
            <a:pPr marL="285750" indent="-285750" algn="just">
              <a:buFont typeface="Arial" panose="020B0604020202020204" pitchFamily="34" charset="0"/>
              <a:buChar char="•"/>
            </a:pPr>
            <a:r>
              <a:rPr lang="fr-FR" sz="1200" b="1" dirty="0" smtClean="0">
                <a:solidFill>
                  <a:schemeClr val="bg1"/>
                </a:solidFill>
                <a:highlight>
                  <a:srgbClr val="0000FF"/>
                </a:highlight>
              </a:rPr>
              <a:t>On peut candidater sans évoquer son handicap !</a:t>
            </a:r>
          </a:p>
          <a:p>
            <a:pPr marL="285750" indent="-285750" algn="just">
              <a:buFont typeface="Arial" panose="020B0604020202020204" pitchFamily="34" charset="0"/>
              <a:buChar char="•"/>
            </a:pPr>
            <a:endParaRPr lang="fr-FR" sz="1200" b="1" dirty="0">
              <a:solidFill>
                <a:schemeClr val="bg1"/>
              </a:solidFill>
              <a:highlight>
                <a:srgbClr val="0000FF"/>
              </a:highlight>
            </a:endParaRPr>
          </a:p>
          <a:p>
            <a:pPr marL="285750" indent="-285750" algn="just">
              <a:buFont typeface="Arial" panose="020B0604020202020204" pitchFamily="34" charset="0"/>
              <a:buChar char="•"/>
            </a:pPr>
            <a:r>
              <a:rPr lang="fr-FR" sz="1200" b="1" dirty="0" smtClean="0">
                <a:solidFill>
                  <a:schemeClr val="bg1"/>
                </a:solidFill>
                <a:highlight>
                  <a:srgbClr val="0000FF"/>
                </a:highlight>
              </a:rPr>
              <a:t>La discrimination en raison du handicap est  interdite </a:t>
            </a:r>
          </a:p>
          <a:p>
            <a:pPr marL="285750" indent="-285750" algn="just">
              <a:buFont typeface="Arial" panose="020B0604020202020204" pitchFamily="34" charset="0"/>
              <a:buChar char="•"/>
            </a:pPr>
            <a:endParaRPr lang="fr-FR" sz="1200" b="1" dirty="0">
              <a:solidFill>
                <a:schemeClr val="bg1"/>
              </a:solidFill>
              <a:highlight>
                <a:srgbClr val="0000FF"/>
              </a:highlight>
            </a:endParaRPr>
          </a:p>
          <a:p>
            <a:pPr marL="285750" indent="-285750" algn="just">
              <a:buFont typeface="Arial" panose="020B0604020202020204" pitchFamily="34" charset="0"/>
              <a:buChar char="•"/>
            </a:pPr>
            <a:r>
              <a:rPr lang="fr-FR" sz="1200" b="1" dirty="0" smtClean="0">
                <a:solidFill>
                  <a:schemeClr val="bg1"/>
                </a:solidFill>
                <a:highlight>
                  <a:srgbClr val="0000FF"/>
                </a:highlight>
              </a:rPr>
              <a:t>Les </a:t>
            </a:r>
            <a:r>
              <a:rPr lang="fr-FR" sz="1200" b="1" dirty="0">
                <a:solidFill>
                  <a:schemeClr val="bg1"/>
                </a:solidFill>
                <a:highlight>
                  <a:srgbClr val="0000FF"/>
                </a:highlight>
              </a:rPr>
              <a:t>coordonnées d’un référent </a:t>
            </a:r>
            <a:r>
              <a:rPr lang="fr-FR" sz="1200" b="1" dirty="0" smtClean="0">
                <a:solidFill>
                  <a:schemeClr val="bg1"/>
                </a:solidFill>
                <a:highlight>
                  <a:srgbClr val="0000FF"/>
                </a:highlight>
              </a:rPr>
              <a:t>handicap sont </a:t>
            </a:r>
            <a:r>
              <a:rPr lang="fr-FR" sz="1200" b="1" dirty="0" err="1" smtClean="0">
                <a:solidFill>
                  <a:schemeClr val="bg1"/>
                </a:solidFill>
                <a:highlight>
                  <a:srgbClr val="0000FF"/>
                </a:highlight>
              </a:rPr>
              <a:t>diposnibles</a:t>
            </a:r>
            <a:r>
              <a:rPr lang="fr-FR" sz="1200" b="1" dirty="0" smtClean="0">
                <a:solidFill>
                  <a:schemeClr val="bg1"/>
                </a:solidFill>
                <a:highlight>
                  <a:srgbClr val="0000FF"/>
                </a:highlight>
              </a:rPr>
              <a:t> </a:t>
            </a:r>
            <a:r>
              <a:rPr lang="fr-FR" sz="1200" b="1" dirty="0">
                <a:solidFill>
                  <a:schemeClr val="bg1"/>
                </a:solidFill>
                <a:highlight>
                  <a:srgbClr val="0000FF"/>
                </a:highlight>
              </a:rPr>
              <a:t>sur chaque fiche de formation</a:t>
            </a:r>
            <a:r>
              <a:rPr lang="fr-FR" sz="1200" b="1" dirty="0">
                <a:solidFill>
                  <a:schemeClr val="tx2"/>
                </a:solidFill>
              </a:rPr>
              <a:t>.</a:t>
            </a:r>
            <a:r>
              <a:rPr lang="fr-FR" sz="1200" b="1" dirty="0"/>
              <a:t> </a:t>
            </a:r>
            <a:r>
              <a:rPr lang="fr-FR" sz="1200" dirty="0"/>
              <a:t>Il </a:t>
            </a:r>
            <a:r>
              <a:rPr lang="fr-FR" sz="1200" dirty="0" smtClean="0"/>
              <a:t>a la mission de répondre </a:t>
            </a:r>
            <a:r>
              <a:rPr lang="fr-FR" sz="1200" dirty="0"/>
              <a:t>aux interrogations des lycéens tout au long de la procédure.</a:t>
            </a:r>
          </a:p>
          <a:p>
            <a:pPr algn="just"/>
            <a:endParaRPr lang="fr-FR" sz="1200" b="1" dirty="0"/>
          </a:p>
          <a:p>
            <a:pPr marL="285750" indent="-285750" algn="just">
              <a:buFont typeface="Arial" panose="020B0604020202020204" pitchFamily="34" charset="0"/>
              <a:buChar char="•"/>
            </a:pPr>
            <a:r>
              <a:rPr lang="fr-FR" sz="1200" b="1" dirty="0">
                <a:solidFill>
                  <a:schemeClr val="bg1"/>
                </a:solidFill>
                <a:highlight>
                  <a:srgbClr val="0000FF"/>
                </a:highlight>
              </a:rPr>
              <a:t>Le candidat peut renseigner une fiche de liaison dans son dossier Parcoursup</a:t>
            </a:r>
            <a:r>
              <a:rPr lang="fr-FR" sz="1200" b="1" dirty="0">
                <a:solidFill>
                  <a:schemeClr val="tx2"/>
                </a:solidFill>
              </a:rPr>
              <a:t> </a:t>
            </a:r>
            <a:r>
              <a:rPr lang="fr-FR" sz="1200" dirty="0"/>
              <a:t>pour préciser ses besoins. Cette fiche est </a:t>
            </a:r>
            <a:r>
              <a:rPr lang="fr-FR" sz="1200" b="1" dirty="0"/>
              <a:t>facultative</a:t>
            </a:r>
            <a:r>
              <a:rPr lang="fr-FR" sz="1200" dirty="0"/>
              <a:t> et n’est </a:t>
            </a:r>
            <a:r>
              <a:rPr lang="fr-FR" sz="1200" b="1" dirty="0"/>
              <a:t>pas transmise aux formations </a:t>
            </a:r>
            <a:r>
              <a:rPr lang="fr-FR" sz="1200" dirty="0"/>
              <a:t>pour l’examen des vœux </a:t>
            </a:r>
            <a:r>
              <a:rPr lang="fr-FR" sz="1200" dirty="0">
                <a:sym typeface="Wingdings" panose="05000000000000000000" pitchFamily="2" charset="2"/>
              </a:rPr>
              <a:t> </a:t>
            </a:r>
            <a:r>
              <a:rPr lang="fr-FR" sz="1200" b="1" dirty="0">
                <a:solidFill>
                  <a:srgbClr val="000091"/>
                </a:solidFill>
              </a:rPr>
              <a:t>Le candidat pourra </a:t>
            </a:r>
            <a:r>
              <a:rPr lang="fr-FR" sz="1200" b="1" dirty="0" smtClean="0">
                <a:solidFill>
                  <a:srgbClr val="000091"/>
                </a:solidFill>
              </a:rPr>
              <a:t>demander à Parcoursup de la transmettre </a:t>
            </a:r>
            <a:r>
              <a:rPr lang="fr-FR" sz="1200" b="1" dirty="0">
                <a:solidFill>
                  <a:srgbClr val="000091"/>
                </a:solidFill>
              </a:rPr>
              <a:t>à la formation qu’il aura choisie pour préparer sa rentrée</a:t>
            </a:r>
            <a:r>
              <a:rPr lang="fr-FR" sz="1200" dirty="0"/>
              <a:t>. Cela permet d’anticiper </a:t>
            </a:r>
            <a:r>
              <a:rPr lang="fr-FR" sz="1200" dirty="0" smtClean="0"/>
              <a:t>la rentrée étudiante dans </a:t>
            </a:r>
            <a:r>
              <a:rPr lang="fr-FR" sz="1200" dirty="0"/>
              <a:t>le nouvel établissement.</a:t>
            </a:r>
            <a:endParaRPr lang="fr-FR" sz="1200" dirty="0">
              <a:cs typeface="Arial"/>
            </a:endParaRPr>
          </a:p>
          <a:p>
            <a:endParaRPr lang="fr-FR" sz="1200" b="1" dirty="0"/>
          </a:p>
          <a:p>
            <a:pPr marL="285750" indent="-285750" algn="just">
              <a:buFont typeface="Arial" panose="020B0604020202020204" pitchFamily="34" charset="0"/>
              <a:buChar char="•"/>
            </a:pPr>
            <a:r>
              <a:rPr lang="fr-FR" sz="1200" b="1" dirty="0">
                <a:solidFill>
                  <a:schemeClr val="bg1"/>
                </a:solidFill>
                <a:highlight>
                  <a:srgbClr val="0000FF"/>
                </a:highlight>
              </a:rPr>
              <a:t>A partir du </a:t>
            </a:r>
            <a:r>
              <a:rPr lang="fr-FR" sz="1200" b="1" dirty="0" smtClean="0">
                <a:solidFill>
                  <a:schemeClr val="bg1"/>
                </a:solidFill>
                <a:highlight>
                  <a:srgbClr val="0000FF"/>
                </a:highlight>
              </a:rPr>
              <a:t>2 juin 2025, </a:t>
            </a:r>
            <a:r>
              <a:rPr lang="fr-FR" sz="1200" b="1" dirty="0">
                <a:solidFill>
                  <a:schemeClr val="bg1"/>
                </a:solidFill>
                <a:highlight>
                  <a:srgbClr val="0000FF"/>
                </a:highlight>
              </a:rPr>
              <a:t>le candidat peut demander au recteur le réexamen de son dossier</a:t>
            </a:r>
            <a:r>
              <a:rPr lang="fr-FR" sz="1200" b="1" dirty="0"/>
              <a:t> </a:t>
            </a:r>
            <a:r>
              <a:rPr lang="fr-FR" sz="1200" dirty="0"/>
              <a:t>(via la rubrique « contact » dans </a:t>
            </a:r>
            <a:r>
              <a:rPr lang="fr-FR" sz="1200" dirty="0" smtClean="0"/>
              <a:t>Parcoursup</a:t>
            </a:r>
            <a:r>
              <a:rPr lang="fr-FR" sz="1200" dirty="0"/>
              <a:t>) s’il ne trouve pas de formation adaptée à ses besoins spécifiques et que sa situation justifie une inscription dans un établissement situé dans une zone géographique déterminée.</a:t>
            </a:r>
            <a:r>
              <a:rPr lang="fr-FR" sz="1600" dirty="0"/>
              <a:t> </a:t>
            </a:r>
            <a:endParaRPr lang="fr-FR" sz="1600" dirty="0">
              <a:cs typeface="Arial"/>
            </a:endParaRPr>
          </a:p>
          <a:p>
            <a:endParaRPr lang="fr-FR" sz="1600" dirty="0"/>
          </a:p>
        </p:txBody>
      </p:sp>
      <p:sp>
        <p:nvSpPr>
          <p:cNvPr id="5" name="Rectangle à coins arrondis 4"/>
          <p:cNvSpPr/>
          <p:nvPr/>
        </p:nvSpPr>
        <p:spPr>
          <a:xfrm>
            <a:off x="3791415" y="86105"/>
            <a:ext cx="497364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smtClean="0">
                <a:solidFill>
                  <a:srgbClr val="000091"/>
                </a:solidFill>
                <a:latin typeface="Arial"/>
              </a:rPr>
              <a:t>L’accompagnement des jeunes en satiation de handicap</a:t>
            </a:r>
            <a:endParaRPr lang="fr-FR" sz="1400" b="1" kern="0" dirty="0">
              <a:solidFill>
                <a:srgbClr val="000091"/>
              </a:solidFill>
              <a:latin typeface="Arial"/>
            </a:endParaRPr>
          </a:p>
        </p:txBody>
      </p:sp>
    </p:spTree>
    <p:extLst>
      <p:ext uri="{BB962C8B-B14F-4D97-AF65-F5344CB8AC3E}">
        <p14:creationId xmlns:p14="http://schemas.microsoft.com/office/powerpoint/2010/main" val="9743261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fld id="{EFA0773D-3F28-40F9-B9EA-54498D76AC91}" type="datetime1">
              <a:rPr lang="fr-FR" cap="all" smtClean="0"/>
              <a:t>20/01/2025</a:t>
            </a:fld>
            <a:endParaRPr lang="fr-FR" cap="all"/>
          </a:p>
        </p:txBody>
      </p:sp>
      <p:sp>
        <p:nvSpPr>
          <p:cNvPr id="3" name="Espace réservé du numéro de diapositive 2"/>
          <p:cNvSpPr>
            <a:spLocks noGrp="1"/>
          </p:cNvSpPr>
          <p:nvPr>
            <p:ph type="sldNum" sz="quarter" idx="12"/>
          </p:nvPr>
        </p:nvSpPr>
        <p:spPr/>
        <p:txBody>
          <a:bodyPr/>
          <a:lstStyle/>
          <a:p>
            <a:fld id="{733122C9-A0B9-462F-8757-0847AD287B63}" type="slidenum">
              <a:rPr lang="fr-FR" smtClean="0"/>
              <a:pPr/>
              <a:t>34</a:t>
            </a:fld>
            <a:endParaRPr lang="fr-FR"/>
          </a:p>
        </p:txBody>
      </p:sp>
      <p:sp>
        <p:nvSpPr>
          <p:cNvPr id="4" name="Titre 3"/>
          <p:cNvSpPr>
            <a:spLocks noGrp="1"/>
          </p:cNvSpPr>
          <p:nvPr>
            <p:ph type="title"/>
          </p:nvPr>
        </p:nvSpPr>
        <p:spPr/>
        <p:txBody>
          <a:bodyPr/>
          <a:lstStyle/>
          <a:p>
            <a:endParaRPr lang="fr-FR" dirty="0"/>
          </a:p>
        </p:txBody>
      </p:sp>
      <p:sp>
        <p:nvSpPr>
          <p:cNvPr id="5" name="Espace réservé du texte 4"/>
          <p:cNvSpPr>
            <a:spLocks noGrp="1"/>
          </p:cNvSpPr>
          <p:nvPr>
            <p:ph type="body" sz="quarter" idx="13"/>
          </p:nvPr>
        </p:nvSpPr>
        <p:spPr/>
        <p:txBody>
          <a:bodyPr/>
          <a:lstStyle/>
          <a:p>
            <a:endParaRPr lang="fr-FR"/>
          </a:p>
        </p:txBody>
      </p:sp>
      <p:sp>
        <p:nvSpPr>
          <p:cNvPr id="6" name="Espace réservé du texte 5"/>
          <p:cNvSpPr>
            <a:spLocks noGrp="1"/>
          </p:cNvSpPr>
          <p:nvPr>
            <p:ph type="body" sz="quarter" idx="14"/>
          </p:nvPr>
        </p:nvSpPr>
        <p:spPr/>
        <p:txBody>
          <a:bodyPr/>
          <a:lstStyle/>
          <a:p>
            <a:endParaRPr lang="fr-FR"/>
          </a:p>
        </p:txBody>
      </p:sp>
      <p:sp>
        <p:nvSpPr>
          <p:cNvPr id="7" name="Espace réservé du texte 6"/>
          <p:cNvSpPr>
            <a:spLocks noGrp="1"/>
          </p:cNvSpPr>
          <p:nvPr>
            <p:ph type="body" sz="quarter" idx="15"/>
          </p:nvPr>
        </p:nvSpPr>
        <p:spPr/>
        <p:txBody>
          <a:bodyPr/>
          <a:lstStyle/>
          <a:p>
            <a:endParaRPr lang="fr-FR"/>
          </a:p>
        </p:txBody>
      </p:sp>
      <p:sp>
        <p:nvSpPr>
          <p:cNvPr id="8" name="Espace réservé du texte 7"/>
          <p:cNvSpPr>
            <a:spLocks noGrp="1"/>
          </p:cNvSpPr>
          <p:nvPr>
            <p:ph type="body" sz="quarter" idx="16"/>
          </p:nvPr>
        </p:nvSpPr>
        <p:spPr/>
        <p:txBody>
          <a:bodyPr/>
          <a:lstStyle/>
          <a:p>
            <a:endParaRPr lang="fr-FR"/>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729643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67544" y="4019781"/>
            <a:ext cx="8892480" cy="792088"/>
          </a:xfrm>
        </p:spPr>
        <p:txBody>
          <a:bodyPr/>
          <a:lstStyle/>
          <a:p>
            <a:pPr marL="0" indent="0">
              <a:buNone/>
            </a:pPr>
            <a:r>
              <a:rPr lang="fr-FR" sz="2800" dirty="0"/>
              <a:t/>
            </a:r>
            <a:br>
              <a:rPr lang="fr-FR" sz="2800" dirty="0"/>
            </a:br>
            <a:r>
              <a:rPr lang="fr-FR" sz="2800" dirty="0" smtClean="0">
                <a:solidFill>
                  <a:srgbClr val="000091"/>
                </a:solidFill>
              </a:rPr>
              <a:t>L’analyse des candidatures par </a:t>
            </a:r>
            <a:r>
              <a:rPr lang="fr-FR" sz="2800" dirty="0">
                <a:solidFill>
                  <a:srgbClr val="000091"/>
                </a:solidFill>
              </a:rPr>
              <a:t>les </a:t>
            </a:r>
            <a:r>
              <a:rPr lang="fr-FR" sz="2800" dirty="0" smtClean="0">
                <a:solidFill>
                  <a:srgbClr val="000091"/>
                </a:solidFill>
              </a:rPr>
              <a:t>formations</a:t>
            </a:r>
            <a:br>
              <a:rPr lang="fr-FR" sz="2800" dirty="0" smtClean="0">
                <a:solidFill>
                  <a:srgbClr val="000091"/>
                </a:solidFill>
              </a:rPr>
            </a:br>
            <a:r>
              <a:rPr lang="fr-FR" sz="2800" dirty="0" smtClean="0">
                <a:solidFill>
                  <a:srgbClr val="000091"/>
                </a:solidFill>
              </a:rPr>
              <a:t>et quelques conseils pour conclure</a:t>
            </a:r>
            <a:endParaRPr lang="fr-FR" sz="2800" dirty="0">
              <a:solidFill>
                <a:srgbClr val="000091"/>
              </a:solidFill>
            </a:endParaRPr>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35</a:t>
            </a:fld>
            <a:endParaRPr lang="fr-FR"/>
          </a:p>
        </p:txBody>
      </p:sp>
      <p:pic>
        <p:nvPicPr>
          <p:cNvPr id="2" name="Espace réservé pour une image  1"/>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6247" b="16247"/>
          <a:stretch>
            <a:fillRect/>
          </a:stretch>
        </p:blipFill>
        <p:spPr>
          <a:xfrm>
            <a:off x="835091" y="863819"/>
            <a:ext cx="6761245" cy="2940722"/>
          </a:xfrm>
        </p:spPr>
      </p:pic>
    </p:spTree>
    <p:extLst>
      <p:ext uri="{BB962C8B-B14F-4D97-AF65-F5344CB8AC3E}">
        <p14:creationId xmlns:p14="http://schemas.microsoft.com/office/powerpoint/2010/main" val="13746108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1057" y="948715"/>
            <a:ext cx="8424000" cy="655458"/>
          </a:xfrm>
        </p:spPr>
        <p:txBody>
          <a:bodyPr/>
          <a:lstStyle/>
          <a:p>
            <a:r>
              <a:rPr lang="fr-FR" sz="2200" dirty="0" smtClean="0"/>
              <a:t>Rappel  : </a:t>
            </a:r>
            <a:r>
              <a:rPr lang="fr-FR" sz="2200" dirty="0" smtClean="0">
                <a:effectLst>
                  <a:outerShdw blurRad="38100" dist="38100" dir="2700000" algn="tl">
                    <a:srgbClr val="000000">
                      <a:alpha val="43137"/>
                    </a:srgbClr>
                  </a:outerShdw>
                </a:effectLst>
              </a:rPr>
              <a:t>Parcoursup ne décide pas de votre affectation</a:t>
            </a:r>
            <a:endParaRPr lang="fr-FR" sz="2200" dirty="0">
              <a:effectLst>
                <a:outerShdw blurRad="38100" dist="38100" dir="2700000" algn="tl">
                  <a:srgbClr val="000000">
                    <a:alpha val="43137"/>
                  </a:srgbClr>
                </a:outerShdw>
              </a:effectLst>
            </a:endParaRPr>
          </a:p>
        </p:txBody>
      </p:sp>
      <p:sp>
        <p:nvSpPr>
          <p:cNvPr id="3" name="Espace réservé du contenu 2"/>
          <p:cNvSpPr>
            <a:spLocks noGrp="1"/>
          </p:cNvSpPr>
          <p:nvPr>
            <p:ph sz="quarter" idx="4294967295"/>
          </p:nvPr>
        </p:nvSpPr>
        <p:spPr>
          <a:xfrm>
            <a:off x="341057" y="1220937"/>
            <a:ext cx="8424000" cy="3290341"/>
          </a:xfrm>
        </p:spPr>
        <p:txBody>
          <a:bodyPr/>
          <a:lstStyle/>
          <a:p>
            <a:endParaRPr lang="fr-FR" sz="500" b="1" dirty="0"/>
          </a:p>
          <a:p>
            <a:pPr algn="ctr"/>
            <a:r>
              <a:rPr lang="fr-FR" sz="1600" b="1" dirty="0" smtClean="0">
                <a:solidFill>
                  <a:schemeClr val="bg1"/>
                </a:solidFill>
                <a:highlight>
                  <a:srgbClr val="0000FF"/>
                </a:highlight>
              </a:rPr>
              <a:t>Aucun algorithme de Parcoursup ne fait l’analyse de votre candidature</a:t>
            </a:r>
            <a:endParaRPr lang="fr-FR" sz="1600" b="1" dirty="0">
              <a:solidFill>
                <a:schemeClr val="bg1"/>
              </a:solidFill>
              <a:highlight>
                <a:srgbClr val="0000FF"/>
              </a:highlight>
            </a:endParaRPr>
          </a:p>
          <a:p>
            <a:pPr>
              <a:spcAft>
                <a:spcPts val="1200"/>
              </a:spcAft>
            </a:pPr>
            <a:r>
              <a:rPr lang="fr-FR" sz="1500" dirty="0" smtClean="0">
                <a:solidFill>
                  <a:schemeClr val="tx1"/>
                </a:solidFill>
              </a:rPr>
              <a:t>Ce </a:t>
            </a:r>
            <a:r>
              <a:rPr lang="fr-FR" sz="1500" dirty="0">
                <a:solidFill>
                  <a:schemeClr val="tx1"/>
                </a:solidFill>
              </a:rPr>
              <a:t>sont les enseignants de la formation qui analysent votre candidature dans le cadre d’une commission d'examen des vœux (ou jury</a:t>
            </a:r>
            <a:r>
              <a:rPr lang="fr-FR" sz="1500" dirty="0" smtClean="0">
                <a:solidFill>
                  <a:schemeClr val="tx1"/>
                </a:solidFill>
              </a:rPr>
              <a:t>). </a:t>
            </a:r>
            <a:r>
              <a:rPr lang="fr-FR" sz="1500" dirty="0">
                <a:solidFill>
                  <a:schemeClr val="tx1"/>
                </a:solidFill>
              </a:rPr>
              <a:t>Cette commission définit les modalités et les critères d'analyse des candidatures renseignés sur cette fiche. </a:t>
            </a:r>
            <a:r>
              <a:rPr lang="fr-FR" sz="1500" b="1" dirty="0" smtClean="0">
                <a:solidFill>
                  <a:schemeClr val="tx1"/>
                </a:solidFill>
              </a:rPr>
              <a:t>Parcoursup </a:t>
            </a:r>
            <a:r>
              <a:rPr lang="fr-FR" sz="1500" b="1" dirty="0">
                <a:solidFill>
                  <a:schemeClr val="tx1"/>
                </a:solidFill>
              </a:rPr>
              <a:t>n’analyse aucune candidature</a:t>
            </a:r>
            <a:r>
              <a:rPr lang="fr-FR" sz="1500" b="1" dirty="0" smtClean="0">
                <a:solidFill>
                  <a:schemeClr val="tx1"/>
                </a:solidFill>
              </a:rPr>
              <a:t>. Avec Parcoursup, il n’y a pas de tirage au sort.</a:t>
            </a:r>
            <a:endParaRPr lang="fr-FR" sz="1500" b="1" dirty="0">
              <a:solidFill>
                <a:schemeClr val="tx1"/>
              </a:solidFill>
            </a:endParaRPr>
          </a:p>
          <a:p>
            <a:pPr algn="ctr"/>
            <a:r>
              <a:rPr lang="fr-FR" sz="1600" b="1" dirty="0" smtClean="0">
                <a:solidFill>
                  <a:schemeClr val="bg1"/>
                </a:solidFill>
                <a:highlight>
                  <a:srgbClr val="0000FF"/>
                </a:highlight>
              </a:rPr>
              <a:t>Aucun algorithme de Parcoursup ne décide de votre affectation</a:t>
            </a:r>
            <a:endParaRPr lang="fr-FR" sz="1600" b="1" dirty="0">
              <a:solidFill>
                <a:schemeClr val="bg1"/>
              </a:solidFill>
              <a:highlight>
                <a:srgbClr val="0000FF"/>
              </a:highlight>
            </a:endParaRPr>
          </a:p>
          <a:p>
            <a:r>
              <a:rPr lang="fr-FR" sz="1500" dirty="0" smtClean="0">
                <a:solidFill>
                  <a:schemeClr val="tx1"/>
                </a:solidFill>
              </a:rPr>
              <a:t>Apres analyse des candidatures, les formations transmettent un classement qui sert de base aux propositions d’admission formulées via Parcoursup aux candidats à partir du 2 juin 2025. </a:t>
            </a:r>
            <a:endParaRPr lang="fr-FR" sz="1500" dirty="0">
              <a:solidFill>
                <a:schemeClr val="tx1"/>
              </a:solidFill>
            </a:endParaRPr>
          </a:p>
          <a:p>
            <a:r>
              <a:rPr lang="fr-FR" sz="1500" dirty="0">
                <a:solidFill>
                  <a:schemeClr val="tx1"/>
                </a:solidFill>
              </a:rPr>
              <a:t>Chaque candidat </a:t>
            </a:r>
            <a:r>
              <a:rPr lang="fr-FR" sz="1500" dirty="0" smtClean="0">
                <a:solidFill>
                  <a:schemeClr val="tx1"/>
                </a:solidFill>
              </a:rPr>
              <a:t>choisit </a:t>
            </a:r>
            <a:r>
              <a:rPr lang="fr-FR" sz="1500" dirty="0">
                <a:solidFill>
                  <a:schemeClr val="tx1"/>
                </a:solidFill>
              </a:rPr>
              <a:t>en fonction des propositions d’admission </a:t>
            </a:r>
            <a:r>
              <a:rPr lang="fr-FR" sz="1500" dirty="0" smtClean="0">
                <a:solidFill>
                  <a:schemeClr val="tx1"/>
                </a:solidFill>
              </a:rPr>
              <a:t>qu’il reçoit, </a:t>
            </a:r>
            <a:r>
              <a:rPr lang="fr-FR" sz="1500" dirty="0">
                <a:solidFill>
                  <a:schemeClr val="tx1"/>
                </a:solidFill>
              </a:rPr>
              <a:t>à partir du </a:t>
            </a:r>
            <a:r>
              <a:rPr lang="fr-FR" sz="1500" dirty="0" smtClean="0">
                <a:solidFill>
                  <a:schemeClr val="tx1"/>
                </a:solidFill>
              </a:rPr>
              <a:t>2 juin 2025. </a:t>
            </a:r>
          </a:p>
          <a:p>
            <a:r>
              <a:rPr lang="fr-FR" sz="1500" b="1" dirty="0" smtClean="0">
                <a:solidFill>
                  <a:schemeClr val="tx1"/>
                </a:solidFill>
              </a:rPr>
              <a:t>Parcoursup garantit à chaque candidat la liberté de choix, la possibilité de garder des vœux pour lesquels il est en liste d'attente et d’avoir le dernier mot.</a:t>
            </a:r>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36</a:t>
            </a:fld>
            <a:endParaRPr lang="fr-FR"/>
          </a:p>
        </p:txBody>
      </p:sp>
      <p:sp>
        <p:nvSpPr>
          <p:cNvPr id="7" name="Rectangle à coins arrondis 6"/>
          <p:cNvSpPr/>
          <p:nvPr/>
        </p:nvSpPr>
        <p:spPr>
          <a:xfrm>
            <a:off x="4070196" y="86105"/>
            <a:ext cx="4694862" cy="540000"/>
          </a:xfrm>
          <a:prstGeom prst="roundRect">
            <a:avLst/>
          </a:prstGeom>
          <a:solidFill>
            <a:srgbClr val="FF9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rgbClr val="000091"/>
                </a:solidFill>
              </a:rPr>
              <a:t>Ce sont les formations qui évaluent les candidatures</a:t>
            </a:r>
            <a:endParaRPr lang="fr-FR" sz="1400" b="1" dirty="0">
              <a:solidFill>
                <a:srgbClr val="000091"/>
              </a:solidFill>
            </a:endParaRPr>
          </a:p>
        </p:txBody>
      </p:sp>
    </p:spTree>
    <p:extLst>
      <p:ext uri="{BB962C8B-B14F-4D97-AF65-F5344CB8AC3E}">
        <p14:creationId xmlns:p14="http://schemas.microsoft.com/office/powerpoint/2010/main" val="3872578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359999" y="1278732"/>
            <a:ext cx="8563484" cy="787171"/>
          </a:xfrm>
        </p:spPr>
        <p:txBody>
          <a:bodyPr/>
          <a:lstStyle/>
          <a:p>
            <a:r>
              <a:rPr lang="fr-FR" sz="1300" b="1" dirty="0" smtClean="0">
                <a:solidFill>
                  <a:srgbClr val="EC130E"/>
                </a:solidFill>
              </a:rPr>
              <a:t>&gt;</a:t>
            </a:r>
            <a:r>
              <a:rPr lang="fr-FR" sz="1300" dirty="0" smtClean="0">
                <a:solidFill>
                  <a:srgbClr val="EC130E"/>
                </a:solidFill>
              </a:rPr>
              <a:t> </a:t>
            </a:r>
            <a:r>
              <a:rPr lang="fr-FR" sz="1300" b="1" dirty="0">
                <a:solidFill>
                  <a:schemeClr val="bg1"/>
                </a:solidFill>
                <a:highlight>
                  <a:srgbClr val="0000FF"/>
                </a:highlight>
              </a:rPr>
              <a:t>Une priorité accordée aux lycéens boursiers</a:t>
            </a:r>
            <a:r>
              <a:rPr lang="fr-FR" sz="1300" b="1" dirty="0" smtClean="0"/>
              <a:t> </a:t>
            </a:r>
            <a:r>
              <a:rPr lang="fr-FR" sz="1300" dirty="0" smtClean="0">
                <a:solidFill>
                  <a:schemeClr val="tx1"/>
                </a:solidFill>
              </a:rPr>
              <a:t>dans </a:t>
            </a:r>
            <a:r>
              <a:rPr lang="fr-FR" sz="1300" dirty="0">
                <a:solidFill>
                  <a:schemeClr val="tx1"/>
                </a:solidFill>
              </a:rPr>
              <a:t>chaque formation, </a:t>
            </a:r>
            <a:r>
              <a:rPr lang="fr-FR" sz="1300" dirty="0" smtClean="0">
                <a:solidFill>
                  <a:schemeClr val="tx1"/>
                </a:solidFill>
              </a:rPr>
              <a:t>y compris les plus sélectives </a:t>
            </a:r>
          </a:p>
          <a:p>
            <a:r>
              <a:rPr lang="fr-FR" sz="1300" b="1" dirty="0">
                <a:solidFill>
                  <a:srgbClr val="EC130E"/>
                </a:solidFill>
              </a:rPr>
              <a:t>&gt; </a:t>
            </a:r>
            <a:r>
              <a:rPr lang="fr-FR" sz="1300" b="1" dirty="0">
                <a:solidFill>
                  <a:schemeClr val="bg1"/>
                </a:solidFill>
                <a:highlight>
                  <a:srgbClr val="0000FF"/>
                </a:highlight>
              </a:rPr>
              <a:t>Une aide financière de 500 € aux lycéens boursiers</a:t>
            </a:r>
            <a:r>
              <a:rPr lang="fr-FR" sz="1300" b="1" dirty="0" smtClean="0">
                <a:solidFill>
                  <a:srgbClr val="F28E65"/>
                </a:solidFill>
              </a:rPr>
              <a:t> </a:t>
            </a:r>
            <a:r>
              <a:rPr lang="fr-FR" sz="1300" dirty="0">
                <a:solidFill>
                  <a:schemeClr val="tx1"/>
                </a:solidFill>
              </a:rPr>
              <a:t>qui s’inscrivent dans une formation </a:t>
            </a:r>
            <a:r>
              <a:rPr lang="fr-FR" sz="1300" dirty="0" smtClean="0">
                <a:solidFill>
                  <a:schemeClr val="tx1"/>
                </a:solidFill>
              </a:rPr>
              <a:t>située en </a:t>
            </a:r>
            <a:r>
              <a:rPr lang="fr-FR" sz="1300" dirty="0">
                <a:solidFill>
                  <a:schemeClr val="tx1"/>
                </a:solidFill>
              </a:rPr>
              <a:t>dehors de leur académie </a:t>
            </a:r>
            <a:r>
              <a:rPr lang="fr-FR" sz="1300" dirty="0" smtClean="0">
                <a:solidFill>
                  <a:schemeClr val="tx1"/>
                </a:solidFill>
              </a:rPr>
              <a:t>de résidence </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37</a:t>
            </a:fld>
            <a:endParaRPr lang="fr-FR" dirty="0"/>
          </a:p>
        </p:txBody>
      </p:sp>
      <p:sp>
        <p:nvSpPr>
          <p:cNvPr id="8" name="Rectangle à coins arrondis 7"/>
          <p:cNvSpPr/>
          <p:nvPr/>
        </p:nvSpPr>
        <p:spPr>
          <a:xfrm>
            <a:off x="3874957" y="86105"/>
            <a:ext cx="4890099" cy="540000"/>
          </a:xfrm>
          <a:prstGeom prst="roundRect">
            <a:avLst/>
          </a:prstGeom>
          <a:solidFill>
            <a:srgbClr val="FF9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000091"/>
                </a:solidFill>
              </a:rPr>
              <a:t>Une politique volontariste d’égalité des chances mise en œuvre par Parcoursup</a:t>
            </a:r>
          </a:p>
        </p:txBody>
      </p:sp>
      <p:sp>
        <p:nvSpPr>
          <p:cNvPr id="9" name="Titre 1"/>
          <p:cNvSpPr>
            <a:spLocks noGrp="1"/>
          </p:cNvSpPr>
          <p:nvPr>
            <p:ph type="title"/>
          </p:nvPr>
        </p:nvSpPr>
        <p:spPr>
          <a:xfrm>
            <a:off x="359999" y="900000"/>
            <a:ext cx="8424000" cy="378731"/>
          </a:xfrm>
        </p:spPr>
        <p:txBody>
          <a:bodyPr/>
          <a:lstStyle/>
          <a:p>
            <a:r>
              <a:rPr lang="fr-FR" sz="1800" dirty="0" smtClean="0"/>
              <a:t>Un appui aux lycéens boursiers </a:t>
            </a:r>
            <a:endParaRPr lang="fr-FR" sz="1800" dirty="0"/>
          </a:p>
        </p:txBody>
      </p:sp>
      <p:sp>
        <p:nvSpPr>
          <p:cNvPr id="10" name="Titre 1"/>
          <p:cNvSpPr txBox="1">
            <a:spLocks/>
          </p:cNvSpPr>
          <p:nvPr/>
        </p:nvSpPr>
        <p:spPr bwMode="gray">
          <a:xfrm>
            <a:off x="359999" y="2065903"/>
            <a:ext cx="8424000" cy="378731"/>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rgbClr val="0C5076"/>
                </a:solidFill>
                <a:latin typeface="+mj-lt"/>
                <a:ea typeface="+mj-ea"/>
                <a:cs typeface="+mj-cs"/>
              </a:defRPr>
            </a:lvl1pPr>
          </a:lstStyle>
          <a:p>
            <a:r>
              <a:rPr lang="fr-FR" sz="1800" dirty="0" smtClean="0">
                <a:solidFill>
                  <a:schemeClr val="tx2"/>
                </a:solidFill>
              </a:rPr>
              <a:t>Une prise en compte de la participation aux cordées de la réussite</a:t>
            </a:r>
            <a:endParaRPr lang="fr-FR" sz="1800" dirty="0">
              <a:solidFill>
                <a:schemeClr val="tx2"/>
              </a:solidFill>
            </a:endParaRPr>
          </a:p>
        </p:txBody>
      </p:sp>
      <p:sp>
        <p:nvSpPr>
          <p:cNvPr id="11" name="Espace réservé du contenu 2"/>
          <p:cNvSpPr txBox="1">
            <a:spLocks/>
          </p:cNvSpPr>
          <p:nvPr/>
        </p:nvSpPr>
        <p:spPr bwMode="gray">
          <a:xfrm>
            <a:off x="359999" y="2417348"/>
            <a:ext cx="8563484" cy="1020125"/>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400" b="1" dirty="0">
                <a:solidFill>
                  <a:srgbClr val="EC130E"/>
                </a:solidFill>
              </a:rPr>
              <a:t>&gt;</a:t>
            </a:r>
            <a:r>
              <a:rPr lang="fr-FR" sz="1400" dirty="0">
                <a:solidFill>
                  <a:srgbClr val="EC130E"/>
                </a:solidFill>
              </a:rPr>
              <a:t> </a:t>
            </a:r>
            <a:r>
              <a:rPr lang="fr-FR" sz="1300" dirty="0" smtClean="0">
                <a:solidFill>
                  <a:schemeClr val="tx1"/>
                </a:solidFill>
              </a:rPr>
              <a:t>Les </a:t>
            </a:r>
            <a:r>
              <a:rPr lang="fr-FR" sz="1300" b="1" dirty="0">
                <a:solidFill>
                  <a:schemeClr val="tx2"/>
                </a:solidFill>
              </a:rPr>
              <a:t>formations prenant en compte la participation aux cordées de la réussite le signalent </a:t>
            </a:r>
            <a:r>
              <a:rPr lang="fr-FR" sz="1300" dirty="0" smtClean="0">
                <a:solidFill>
                  <a:schemeClr val="tx1"/>
                </a:solidFill>
              </a:rPr>
              <a:t>sur la fiche de présentation de la formation (rubrique « comprendre les critères d’analyse des candidatures »)</a:t>
            </a:r>
            <a:endParaRPr lang="fr-FR" sz="1300" dirty="0">
              <a:solidFill>
                <a:schemeClr val="tx1"/>
              </a:solidFill>
            </a:endParaRPr>
          </a:p>
          <a:p>
            <a:r>
              <a:rPr lang="fr-FR" sz="1300" b="1" dirty="0" smtClean="0">
                <a:solidFill>
                  <a:srgbClr val="EC130E"/>
                </a:solidFill>
              </a:rPr>
              <a:t>&gt;</a:t>
            </a:r>
            <a:r>
              <a:rPr lang="fr-FR" sz="1300" dirty="0" smtClean="0">
                <a:solidFill>
                  <a:srgbClr val="EC130E"/>
                </a:solidFill>
              </a:rPr>
              <a:t> </a:t>
            </a:r>
            <a:r>
              <a:rPr lang="fr-FR" sz="1300" dirty="0">
                <a:solidFill>
                  <a:schemeClr val="tx1"/>
                </a:solidFill>
              </a:rPr>
              <a:t>L</a:t>
            </a:r>
            <a:r>
              <a:rPr lang="fr-FR" sz="1300" dirty="0" smtClean="0">
                <a:solidFill>
                  <a:schemeClr val="tx1"/>
                </a:solidFill>
              </a:rPr>
              <a:t>’information sur la </a:t>
            </a:r>
            <a:r>
              <a:rPr lang="fr-FR" sz="1300" b="1" dirty="0">
                <a:solidFill>
                  <a:schemeClr val="tx2"/>
                </a:solidFill>
              </a:rPr>
              <a:t>participation aux cordées de la réussite </a:t>
            </a:r>
            <a:r>
              <a:rPr lang="fr-FR" sz="1300" dirty="0" smtClean="0">
                <a:solidFill>
                  <a:schemeClr val="tx1"/>
                </a:solidFill>
              </a:rPr>
              <a:t>est remontée par les proviseurs</a:t>
            </a:r>
          </a:p>
          <a:p>
            <a:r>
              <a:rPr lang="fr-FR" sz="1300" b="1" dirty="0" smtClean="0">
                <a:solidFill>
                  <a:srgbClr val="EC130E"/>
                </a:solidFill>
              </a:rPr>
              <a:t>&gt; </a:t>
            </a:r>
            <a:r>
              <a:rPr lang="fr-FR" sz="1300" b="1" dirty="0" smtClean="0">
                <a:solidFill>
                  <a:schemeClr val="tx2"/>
                </a:solidFill>
              </a:rPr>
              <a:t>Le</a:t>
            </a:r>
            <a:r>
              <a:rPr lang="fr-FR" sz="1300" dirty="0" smtClean="0"/>
              <a:t> </a:t>
            </a:r>
            <a:r>
              <a:rPr lang="fr-FR" sz="1300" b="1" dirty="0" smtClean="0">
                <a:solidFill>
                  <a:schemeClr val="tx2"/>
                </a:solidFill>
              </a:rPr>
              <a:t>lycéen décide </a:t>
            </a:r>
            <a:r>
              <a:rPr lang="fr-FR" sz="1300" dirty="0" smtClean="0">
                <a:solidFill>
                  <a:schemeClr val="tx1"/>
                </a:solidFill>
              </a:rPr>
              <a:t>s’il souhaite que cette information soit portée à la connaissance des formations</a:t>
            </a:r>
          </a:p>
        </p:txBody>
      </p:sp>
      <p:sp>
        <p:nvSpPr>
          <p:cNvPr id="12" name="Titre 1"/>
          <p:cNvSpPr txBox="1">
            <a:spLocks/>
          </p:cNvSpPr>
          <p:nvPr/>
        </p:nvSpPr>
        <p:spPr bwMode="gray">
          <a:xfrm>
            <a:off x="359999" y="3520172"/>
            <a:ext cx="8424000" cy="378731"/>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rgbClr val="0C5076"/>
                </a:solidFill>
                <a:latin typeface="+mj-lt"/>
                <a:ea typeface="+mj-ea"/>
                <a:cs typeface="+mj-cs"/>
              </a:defRPr>
            </a:lvl1pPr>
          </a:lstStyle>
          <a:p>
            <a:r>
              <a:rPr lang="fr-FR" sz="1800" dirty="0" smtClean="0">
                <a:solidFill>
                  <a:schemeClr val="tx2"/>
                </a:solidFill>
              </a:rPr>
              <a:t>Des places priorisées pour les lycéens pro. et techno. dans les formations dans lesquelles ils réussissent le mieux </a:t>
            </a:r>
            <a:endParaRPr lang="fr-FR" sz="1800" dirty="0">
              <a:solidFill>
                <a:schemeClr val="tx2"/>
              </a:solidFill>
            </a:endParaRPr>
          </a:p>
        </p:txBody>
      </p:sp>
      <p:sp>
        <p:nvSpPr>
          <p:cNvPr id="13" name="Rectangle 12"/>
          <p:cNvSpPr/>
          <p:nvPr/>
        </p:nvSpPr>
        <p:spPr>
          <a:xfrm>
            <a:off x="363392" y="4055293"/>
            <a:ext cx="8780608" cy="630942"/>
          </a:xfrm>
          <a:prstGeom prst="rect">
            <a:avLst/>
          </a:prstGeom>
        </p:spPr>
        <p:txBody>
          <a:bodyPr wrap="square">
            <a:spAutoFit/>
          </a:bodyPr>
          <a:lstStyle/>
          <a:p>
            <a:pPr>
              <a:lnSpc>
                <a:spcPct val="150000"/>
              </a:lnSpc>
            </a:pPr>
            <a:r>
              <a:rPr lang="fr-FR" sz="1400" b="1" dirty="0">
                <a:solidFill>
                  <a:srgbClr val="EC130E"/>
                </a:solidFill>
              </a:rPr>
              <a:t>&gt; </a:t>
            </a:r>
            <a:r>
              <a:rPr lang="fr-FR" sz="1400" dirty="0"/>
              <a:t>Un nombre de </a:t>
            </a:r>
            <a:r>
              <a:rPr lang="fr-FR" sz="1400" b="1" dirty="0">
                <a:solidFill>
                  <a:schemeClr val="bg1"/>
                </a:solidFill>
                <a:highlight>
                  <a:srgbClr val="0000FF"/>
                </a:highlight>
              </a:rPr>
              <a:t>places en BTS est priorisé pour les bacheliers professionnels</a:t>
            </a:r>
          </a:p>
          <a:p>
            <a:pPr marL="0" lvl="2" indent="0">
              <a:buClr>
                <a:srgbClr val="FF0000"/>
              </a:buClr>
              <a:buNone/>
            </a:pPr>
            <a:r>
              <a:rPr lang="fr-FR" sz="1400" b="1" dirty="0">
                <a:solidFill>
                  <a:srgbClr val="EC130E"/>
                </a:solidFill>
              </a:rPr>
              <a:t>&gt;</a:t>
            </a:r>
            <a:r>
              <a:rPr lang="fr-FR" sz="1400" dirty="0">
                <a:solidFill>
                  <a:srgbClr val="EC130E"/>
                </a:solidFill>
              </a:rPr>
              <a:t> </a:t>
            </a:r>
            <a:r>
              <a:rPr lang="fr-FR" sz="1400" dirty="0"/>
              <a:t>Un nombre de </a:t>
            </a:r>
            <a:r>
              <a:rPr lang="fr-FR" sz="1400" b="1" dirty="0">
                <a:solidFill>
                  <a:schemeClr val="bg1"/>
                </a:solidFill>
                <a:highlight>
                  <a:srgbClr val="0000FF"/>
                </a:highlight>
              </a:rPr>
              <a:t>places en BUT est priorisé pour les bacheliers technologiques</a:t>
            </a:r>
          </a:p>
        </p:txBody>
      </p:sp>
    </p:spTree>
    <p:extLst>
      <p:ext uri="{BB962C8B-B14F-4D97-AF65-F5344CB8AC3E}">
        <p14:creationId xmlns:p14="http://schemas.microsoft.com/office/powerpoint/2010/main" val="2182155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2"/>
          <p:cNvSpPr>
            <a:spLocks noGrp="1"/>
          </p:cNvSpPr>
          <p:nvPr>
            <p:ph sz="quarter" idx="4294967295"/>
          </p:nvPr>
        </p:nvSpPr>
        <p:spPr>
          <a:xfrm>
            <a:off x="251520" y="843558"/>
            <a:ext cx="8298793" cy="3816424"/>
          </a:xfrm>
        </p:spPr>
        <p:txBody>
          <a:bodyPr>
            <a:noAutofit/>
          </a:bodyPr>
          <a:lstStyle/>
          <a:p>
            <a:pPr marL="285750" indent="-285750"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Prendre connaissance du calendrier </a:t>
            </a:r>
            <a:r>
              <a:rPr lang="fr-FR" sz="1400" b="1" dirty="0" smtClean="0">
                <a:solidFill>
                  <a:schemeClr val="bg1"/>
                </a:solidFill>
                <a:highlight>
                  <a:srgbClr val="0000FF"/>
                </a:highlight>
              </a:rPr>
              <a:t>2025,</a:t>
            </a:r>
            <a:r>
              <a:rPr lang="fr-FR" sz="1400" b="1" dirty="0" smtClean="0">
                <a:solidFill>
                  <a:schemeClr val="accent1"/>
                </a:solidFill>
              </a:rPr>
              <a:t> </a:t>
            </a:r>
            <a:r>
              <a:rPr lang="fr-FR" sz="1300" dirty="0">
                <a:solidFill>
                  <a:schemeClr val="accent1"/>
                </a:solidFill>
              </a:rPr>
              <a:t>des modalités de fonctionnement de la plateforme et des vidéos tutos pour vous familiariser avec la </a:t>
            </a:r>
            <a:r>
              <a:rPr lang="fr-FR" sz="1300" dirty="0" smtClean="0">
                <a:solidFill>
                  <a:schemeClr val="accent1"/>
                </a:solidFill>
              </a:rPr>
              <a:t>procédure ; utilisez les outils Parcoursup pour échanger, vous exercer (Quiz ; Règles d’or ; Faq ; Site d’entrainement de la phase d’admission)</a:t>
            </a:r>
            <a:endParaRPr lang="fr-FR" sz="1300" dirty="0">
              <a:solidFill>
                <a:schemeClr val="accent1"/>
              </a:solidFill>
            </a:endParaRPr>
          </a:p>
          <a:p>
            <a:pPr marL="285750" lvl="0" indent="-285750" defTabSz="457200">
              <a:spcBef>
                <a:spcPct val="20000"/>
              </a:spcBef>
              <a:spcAft>
                <a:spcPts val="0"/>
              </a:spcAft>
              <a:buClr>
                <a:srgbClr val="FF0000"/>
              </a:buClr>
              <a:buSzPct val="100000"/>
              <a:buFont typeface="Courier New" panose="02070309020205020404" pitchFamily="49" charset="0"/>
              <a:buChar char="o"/>
            </a:pPr>
            <a:endParaRPr lang="fr-FR" sz="1000" b="1" dirty="0"/>
          </a:p>
          <a:p>
            <a:pPr marL="285750" indent="-285750" defTabSz="457200">
              <a:spcBef>
                <a:spcPct val="20000"/>
              </a:spcBef>
              <a:spcAft>
                <a:spcPts val="0"/>
              </a:spcAft>
              <a:buClr>
                <a:srgbClr val="FF0000"/>
              </a:buClr>
              <a:buSzPct val="100000"/>
              <a:buFont typeface="Courier New" panose="02070309020205020404" pitchFamily="49" charset="0"/>
              <a:buChar char="o"/>
            </a:pPr>
            <a:r>
              <a:rPr lang="fr-FR" sz="1400" b="1" dirty="0" smtClean="0">
                <a:solidFill>
                  <a:schemeClr val="bg1"/>
                </a:solidFill>
                <a:highlight>
                  <a:srgbClr val="0000FF"/>
                </a:highlight>
              </a:rPr>
              <a:t>Anticipez, n’attendez pas </a:t>
            </a:r>
            <a:r>
              <a:rPr lang="fr-FR" sz="1400" b="1" dirty="0">
                <a:solidFill>
                  <a:schemeClr val="bg1"/>
                </a:solidFill>
                <a:highlight>
                  <a:srgbClr val="0000FF"/>
                </a:highlight>
              </a:rPr>
              <a:t>la dernière minute pour préparer votre projet d’orientation </a:t>
            </a:r>
            <a:r>
              <a:rPr lang="fr-FR" sz="1400" dirty="0">
                <a:solidFill>
                  <a:schemeClr val="accent1"/>
                </a:solidFill>
              </a:rPr>
              <a:t>: </a:t>
            </a:r>
            <a:r>
              <a:rPr lang="fr-FR" sz="1300" dirty="0">
                <a:solidFill>
                  <a:schemeClr val="accent1"/>
                </a:solidFill>
              </a:rPr>
              <a:t>anticipez au lycée (Avenir(s) ; possibilité d’ouvrir un compte Parcoursup dès la 2nde) pour construire votre projet d’orientation progressivement, explorez la carte des formations, consultez les fiches des formations</a:t>
            </a:r>
          </a:p>
          <a:p>
            <a:pPr marL="285750" indent="-285750" defTabSz="457200">
              <a:spcBef>
                <a:spcPct val="20000"/>
              </a:spcBef>
              <a:spcAft>
                <a:spcPts val="0"/>
              </a:spcAft>
              <a:buClr>
                <a:srgbClr val="FF0000"/>
              </a:buClr>
              <a:buSzPct val="100000"/>
              <a:buFont typeface="Courier New" panose="02070309020205020404" pitchFamily="49" charset="0"/>
              <a:buChar char="o"/>
            </a:pPr>
            <a:endParaRPr lang="fr-FR" sz="1000" b="1" dirty="0">
              <a:solidFill>
                <a:schemeClr val="accent1"/>
              </a:solidFill>
            </a:endParaRPr>
          </a:p>
          <a:p>
            <a:pPr marL="285750" indent="-285750"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Faites les vœux pour des formations qui vous intéressent, ne vous autocensurez pas, pensez à diversifier vos vœux et évitez de ne formuler qu’un seul vœu</a:t>
            </a:r>
          </a:p>
          <a:p>
            <a:pPr lvl="0" defTabSz="457200">
              <a:spcBef>
                <a:spcPct val="20000"/>
              </a:spcBef>
              <a:spcAft>
                <a:spcPts val="0"/>
              </a:spcAft>
              <a:buClr>
                <a:srgbClr val="FF0000"/>
              </a:buClr>
              <a:buSzPct val="100000"/>
            </a:pPr>
            <a:endParaRPr lang="fr-FR" sz="1000" b="1" dirty="0"/>
          </a:p>
          <a:p>
            <a:pPr marL="285750" indent="-285750" algn="just" defTabSz="457200">
              <a:spcBef>
                <a:spcPct val="20000"/>
              </a:spcBef>
              <a:spcAft>
                <a:spcPts val="0"/>
              </a:spcAft>
              <a:buClr>
                <a:srgbClr val="FF0000"/>
              </a:buClr>
              <a:buSzPct val="100000"/>
              <a:buFont typeface="Courier New" panose="02070309020205020404" pitchFamily="49" charset="0"/>
              <a:buChar char="o"/>
            </a:pPr>
            <a:r>
              <a:rPr lang="fr-FR" sz="1400" b="1" dirty="0" smtClean="0">
                <a:solidFill>
                  <a:schemeClr val="bg1"/>
                </a:solidFill>
                <a:highlight>
                  <a:srgbClr val="0000FF"/>
                </a:highlight>
              </a:rPr>
              <a:t>Ne restez pas seuls avec vos questions </a:t>
            </a:r>
            <a:r>
              <a:rPr lang="fr-FR" sz="1400" dirty="0">
                <a:solidFill>
                  <a:schemeClr val="accent1"/>
                </a:solidFill>
              </a:rPr>
              <a:t>: </a:t>
            </a:r>
            <a:r>
              <a:rPr lang="fr-FR" sz="1300" dirty="0">
                <a:solidFill>
                  <a:schemeClr val="accent1"/>
                </a:solidFill>
              </a:rPr>
              <a:t>échangez au </a:t>
            </a:r>
            <a:r>
              <a:rPr lang="fr-FR" sz="1300" dirty="0" smtClean="0">
                <a:solidFill>
                  <a:schemeClr val="accent1"/>
                </a:solidFill>
              </a:rPr>
              <a:t>lycée </a:t>
            </a:r>
            <a:r>
              <a:rPr lang="fr-FR" sz="1300" dirty="0">
                <a:solidFill>
                  <a:schemeClr val="accent1"/>
                </a:solidFill>
              </a:rPr>
              <a:t>et profiter des </a:t>
            </a:r>
            <a:r>
              <a:rPr lang="fr-FR" sz="1300" dirty="0" smtClean="0">
                <a:solidFill>
                  <a:schemeClr val="accent1"/>
                </a:solidFill>
              </a:rPr>
              <a:t>rencontres </a:t>
            </a:r>
            <a:r>
              <a:rPr lang="fr-FR" sz="1300" dirty="0">
                <a:solidFill>
                  <a:schemeClr val="accent1"/>
                </a:solidFill>
              </a:rPr>
              <a:t>avec les enseignants et étudiants du supérieur : </a:t>
            </a:r>
            <a:r>
              <a:rPr lang="fr-FR" sz="1300" dirty="0" err="1">
                <a:solidFill>
                  <a:schemeClr val="accent1"/>
                </a:solidFill>
              </a:rPr>
              <a:t>Lives</a:t>
            </a:r>
            <a:r>
              <a:rPr lang="fr-FR" sz="1300" dirty="0">
                <a:solidFill>
                  <a:schemeClr val="accent1"/>
                </a:solidFill>
              </a:rPr>
              <a:t> Parcoursup, journées portes ouvertes, étudiants ambassadeurs</a:t>
            </a:r>
          </a:p>
          <a:p>
            <a:pPr marL="285750" indent="-285750" defTabSz="457200">
              <a:spcBef>
                <a:spcPct val="20000"/>
              </a:spcBef>
              <a:spcAft>
                <a:spcPts val="0"/>
              </a:spcAft>
              <a:buClr>
                <a:srgbClr val="FF0000"/>
              </a:buClr>
              <a:buSzPct val="100000"/>
              <a:buFont typeface="Courier New" panose="02070309020205020404" pitchFamily="49" charset="0"/>
              <a:buChar char="o"/>
            </a:pPr>
            <a:endParaRPr lang="fr-FR" sz="1000" b="1" dirty="0" smtClean="0">
              <a:solidFill>
                <a:schemeClr val="accent1"/>
              </a:solidFill>
            </a:endParaRPr>
          </a:p>
          <a:p>
            <a:pPr marL="285750" indent="-285750" algn="just" defTabSz="457200">
              <a:spcBef>
                <a:spcPct val="20000"/>
              </a:spcBef>
              <a:spcAft>
                <a:spcPts val="0"/>
              </a:spcAft>
              <a:buClr>
                <a:srgbClr val="FF0000"/>
              </a:buClr>
              <a:buSzPct val="100000"/>
              <a:buFont typeface="Courier New" panose="02070309020205020404" pitchFamily="49" charset="0"/>
              <a:buChar char="o"/>
            </a:pPr>
            <a:r>
              <a:rPr lang="fr-FR" sz="1400" b="1" dirty="0" smtClean="0">
                <a:solidFill>
                  <a:schemeClr val="bg1"/>
                </a:solidFill>
                <a:highlight>
                  <a:srgbClr val="0000FF"/>
                </a:highlight>
              </a:rPr>
              <a:t>Préparez vous pour la </a:t>
            </a:r>
            <a:r>
              <a:rPr lang="fr-FR" sz="1400" b="1" dirty="0">
                <a:solidFill>
                  <a:schemeClr val="bg1"/>
                </a:solidFill>
                <a:highlight>
                  <a:srgbClr val="0000FF"/>
                </a:highlight>
              </a:rPr>
              <a:t>phase </a:t>
            </a:r>
            <a:r>
              <a:rPr lang="fr-FR" sz="1400" b="1" dirty="0" smtClean="0">
                <a:solidFill>
                  <a:schemeClr val="bg1"/>
                </a:solidFill>
                <a:highlight>
                  <a:srgbClr val="0000FF"/>
                </a:highlight>
              </a:rPr>
              <a:t>d’admission </a:t>
            </a:r>
            <a:r>
              <a:rPr lang="fr-FR" sz="1400" dirty="0">
                <a:solidFill>
                  <a:schemeClr val="accent1"/>
                </a:solidFill>
              </a:rPr>
              <a:t>: </a:t>
            </a:r>
            <a:r>
              <a:rPr lang="fr-FR" sz="1300" dirty="0" smtClean="0">
                <a:solidFill>
                  <a:schemeClr val="accent1"/>
                </a:solidFill>
              </a:rPr>
              <a:t>la phase d’admission va vite, vous devrez répondre aux propositions … alors préparez-vous à faire un choix.. </a:t>
            </a:r>
          </a:p>
          <a:p>
            <a:pPr marL="269875" algn="just" defTabSz="457200">
              <a:spcBef>
                <a:spcPts val="600"/>
              </a:spcBef>
              <a:spcAft>
                <a:spcPts val="0"/>
              </a:spcAft>
              <a:buClr>
                <a:srgbClr val="FF0000"/>
              </a:buClr>
              <a:buSzPct val="100000"/>
            </a:pPr>
            <a:r>
              <a:rPr lang="fr-FR" sz="1300" b="1" dirty="0" smtClean="0">
                <a:solidFill>
                  <a:schemeClr val="accent1"/>
                </a:solidFill>
              </a:rPr>
              <a:t>Mais rassurez-vous, Parcoursup n’est qu’une première étape</a:t>
            </a:r>
            <a:r>
              <a:rPr lang="fr-FR" sz="1300" dirty="0" smtClean="0">
                <a:solidFill>
                  <a:schemeClr val="accent1"/>
                </a:solidFill>
              </a:rPr>
              <a:t>… </a:t>
            </a:r>
            <a:r>
              <a:rPr lang="fr-FR" sz="1300" b="1" dirty="0" smtClean="0">
                <a:solidFill>
                  <a:schemeClr val="accent1"/>
                </a:solidFill>
              </a:rPr>
              <a:t>vous avez le droit de vous réorienter !</a:t>
            </a:r>
            <a:endParaRPr lang="fr-FR" sz="1300" b="1" dirty="0">
              <a:solidFill>
                <a:schemeClr val="accent1"/>
              </a:solidFill>
            </a:endParaRPr>
          </a:p>
          <a:p>
            <a:pPr marL="285750" indent="-285750" defTabSz="457200">
              <a:spcBef>
                <a:spcPct val="20000"/>
              </a:spcBef>
              <a:spcAft>
                <a:spcPts val="0"/>
              </a:spcAft>
              <a:buClr>
                <a:srgbClr val="FF0000"/>
              </a:buClr>
              <a:buSzPct val="100000"/>
              <a:buFont typeface="Courier New" panose="02070309020205020404" pitchFamily="49" charset="0"/>
              <a:buChar char="o"/>
            </a:pPr>
            <a:endParaRPr lang="fr-FR" sz="1400" b="1" dirty="0" smtClean="0">
              <a:solidFill>
                <a:schemeClr val="bg1"/>
              </a:solidFill>
              <a:highlight>
                <a:srgbClr val="0000FF"/>
              </a:highlight>
            </a:endParaRP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38</a:t>
            </a:fld>
            <a:endParaRPr lang="fr-FR" dirty="0"/>
          </a:p>
        </p:txBody>
      </p:sp>
      <p:sp>
        <p:nvSpPr>
          <p:cNvPr id="5" name="Rectangle à coins arrondis 4"/>
          <p:cNvSpPr/>
          <p:nvPr/>
        </p:nvSpPr>
        <p:spPr>
          <a:xfrm>
            <a:off x="4055165" y="76969"/>
            <a:ext cx="4656103"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5 conseils pour aborder sereinement la procédure</a:t>
            </a:r>
          </a:p>
        </p:txBody>
      </p:sp>
    </p:spTree>
    <p:extLst>
      <p:ext uri="{BB962C8B-B14F-4D97-AF65-F5344CB8AC3E}">
        <p14:creationId xmlns:p14="http://schemas.microsoft.com/office/powerpoint/2010/main" val="30743421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342336" y="978694"/>
            <a:ext cx="8424000" cy="3804806"/>
          </a:xfrm>
        </p:spPr>
        <p:txBody>
          <a:bodyPr/>
          <a:lstStyle/>
          <a:p>
            <a:pPr lvl="0" defTabSz="457200">
              <a:spcBef>
                <a:spcPct val="20000"/>
              </a:spcBef>
              <a:spcAft>
                <a:spcPts val="0"/>
              </a:spcAft>
              <a:buClr>
                <a:srgbClr val="FF0000"/>
              </a:buClr>
              <a:buSzPct val="100000"/>
            </a:pPr>
            <a:endParaRPr lang="fr-FR" sz="2000" b="1" dirty="0" smtClean="0">
              <a:solidFill>
                <a:srgbClr val="F28E65"/>
              </a:solidFill>
              <a:highlight>
                <a:srgbClr val="0000FF"/>
              </a:highlight>
            </a:endParaRPr>
          </a:p>
          <a:p>
            <a:pPr marL="177800" lvl="0" indent="-177800" defTabSz="457200">
              <a:spcBef>
                <a:spcPct val="20000"/>
              </a:spcBef>
              <a:spcAft>
                <a:spcPts val="0"/>
              </a:spcAft>
              <a:buClr>
                <a:srgbClr val="FF0000"/>
              </a:buClr>
              <a:buSzPct val="100000"/>
              <a:buFont typeface="Lucida Grande"/>
              <a:buChar char="&gt;"/>
            </a:pPr>
            <a:r>
              <a:rPr lang="fr-FR" sz="1800" b="1" dirty="0" smtClean="0">
                <a:solidFill>
                  <a:schemeClr val="bg1"/>
                </a:solidFill>
                <a:highlight>
                  <a:srgbClr val="0000FF"/>
                </a:highlight>
              </a:rPr>
              <a:t>Le numéro vert  </a:t>
            </a:r>
            <a:r>
              <a:rPr lang="fr-FR" sz="1800" dirty="0" smtClean="0">
                <a:solidFill>
                  <a:srgbClr val="3D566E"/>
                </a:solidFill>
              </a:rPr>
              <a:t>: </a:t>
            </a:r>
            <a:r>
              <a:rPr lang="fr-FR" sz="1800" b="1" dirty="0" smtClean="0"/>
              <a:t>0 800 400 070 </a:t>
            </a:r>
            <a:br>
              <a:rPr lang="fr-FR" sz="1800" b="1" dirty="0" smtClean="0"/>
            </a:br>
            <a:r>
              <a:rPr lang="fr-FR" sz="1600" i="1" dirty="0" smtClean="0">
                <a:solidFill>
                  <a:schemeClr val="tx1"/>
                </a:solidFill>
              </a:rPr>
              <a:t>(numéros spécifiques pour l’Outre-mer indiqués sur Parcoursup.gouv.fr)</a:t>
            </a:r>
          </a:p>
          <a:p>
            <a:pPr marL="177800" lvl="0" indent="-177800" defTabSz="457200">
              <a:spcBef>
                <a:spcPct val="20000"/>
              </a:spcBef>
              <a:spcAft>
                <a:spcPts val="0"/>
              </a:spcAft>
              <a:buClr>
                <a:srgbClr val="FF0000"/>
              </a:buClr>
              <a:buSzPct val="100000"/>
              <a:buFont typeface="Lucida Grande"/>
              <a:buChar char="&gt;"/>
            </a:pPr>
            <a:endParaRPr lang="fr-FR" sz="800" dirty="0" smtClean="0">
              <a:solidFill>
                <a:srgbClr val="3D566E"/>
              </a:solidFill>
            </a:endParaRPr>
          </a:p>
          <a:p>
            <a:pPr marL="177800" lvl="0" indent="-177800" defTabSz="457200">
              <a:spcBef>
                <a:spcPct val="20000"/>
              </a:spcBef>
              <a:spcAft>
                <a:spcPts val="0"/>
              </a:spcAft>
              <a:buClr>
                <a:srgbClr val="FF0000"/>
              </a:buClr>
              <a:buSzPct val="100000"/>
              <a:buFont typeface="Lucida Grande"/>
              <a:buChar char="&gt;"/>
            </a:pPr>
            <a:r>
              <a:rPr lang="fr-FR" sz="1800" b="1" dirty="0" smtClean="0">
                <a:solidFill>
                  <a:schemeClr val="bg1"/>
                </a:solidFill>
                <a:highlight>
                  <a:srgbClr val="0000FF"/>
                </a:highlight>
              </a:rPr>
              <a:t>La messagerie contact</a:t>
            </a:r>
            <a:r>
              <a:rPr lang="fr-FR" sz="1800" b="1" dirty="0" smtClean="0"/>
              <a:t> </a:t>
            </a:r>
            <a:r>
              <a:rPr lang="fr-FR" sz="1800" dirty="0" smtClean="0">
                <a:solidFill>
                  <a:schemeClr val="tx1"/>
                </a:solidFill>
              </a:rPr>
              <a:t>depuis le dossier candidat</a:t>
            </a:r>
          </a:p>
          <a:p>
            <a:pPr lvl="0" defTabSz="457200">
              <a:spcBef>
                <a:spcPct val="20000"/>
              </a:spcBef>
              <a:spcAft>
                <a:spcPts val="0"/>
              </a:spcAft>
              <a:buClr>
                <a:srgbClr val="FF0000"/>
              </a:buClr>
              <a:buSzPct val="100000"/>
            </a:pPr>
            <a:endParaRPr lang="fr-FR" sz="800" dirty="0" smtClean="0">
              <a:solidFill>
                <a:srgbClr val="3D566E"/>
              </a:solidFill>
            </a:endParaRPr>
          </a:p>
          <a:p>
            <a:pPr marL="177800" lvl="0" indent="-177800" defTabSz="457200">
              <a:spcBef>
                <a:spcPct val="20000"/>
              </a:spcBef>
              <a:spcAft>
                <a:spcPts val="0"/>
              </a:spcAft>
              <a:buClr>
                <a:srgbClr val="FF0000"/>
              </a:buClr>
              <a:buSzPct val="100000"/>
              <a:buFont typeface="Lucida Grande"/>
              <a:buChar char="&gt;"/>
            </a:pPr>
            <a:r>
              <a:rPr lang="fr-FR" sz="1800" b="1" dirty="0" smtClean="0">
                <a:solidFill>
                  <a:schemeClr val="bg1"/>
                </a:solidFill>
                <a:highlight>
                  <a:srgbClr val="0000FF"/>
                </a:highlight>
              </a:rPr>
              <a:t>Les réseaux sociaux pour suivre l’actualité de Parcoursup et recevoir des conseils </a:t>
            </a:r>
          </a:p>
          <a:p>
            <a:pPr marL="342900" lvl="0" indent="-342900" defTabSz="457200">
              <a:spcBef>
                <a:spcPct val="20000"/>
              </a:spcBef>
              <a:spcAft>
                <a:spcPts val="0"/>
              </a:spcAft>
              <a:buClr>
                <a:srgbClr val="000091"/>
              </a:buClr>
              <a:buSzPct val="100000"/>
              <a:buFont typeface="Wingdings" panose="05000000000000000000" pitchFamily="2" charset="2"/>
              <a:buChar char="§"/>
            </a:pPr>
            <a:r>
              <a:rPr lang="fr-FR" sz="1600" dirty="0" err="1" smtClean="0">
                <a:solidFill>
                  <a:schemeClr val="tx1"/>
                </a:solidFill>
              </a:rPr>
              <a:t>Parcoursup_info</a:t>
            </a:r>
            <a:r>
              <a:rPr lang="fr-FR" sz="1600" dirty="0" smtClean="0">
                <a:solidFill>
                  <a:schemeClr val="tx1"/>
                </a:solidFill>
              </a:rPr>
              <a:t> sur Twitter/X </a:t>
            </a:r>
          </a:p>
          <a:p>
            <a:pPr marL="342900" lvl="0" indent="-342900" defTabSz="457200">
              <a:spcBef>
                <a:spcPct val="20000"/>
              </a:spcBef>
              <a:spcAft>
                <a:spcPts val="0"/>
              </a:spcAft>
              <a:buClr>
                <a:srgbClr val="000091"/>
              </a:buClr>
              <a:buSzPct val="100000"/>
              <a:buFont typeface="Wingdings" panose="05000000000000000000" pitchFamily="2" charset="2"/>
              <a:buChar char="§"/>
            </a:pPr>
            <a:r>
              <a:rPr lang="fr-FR" sz="1600" dirty="0" err="1" smtClean="0">
                <a:solidFill>
                  <a:schemeClr val="tx1"/>
                </a:solidFill>
              </a:rPr>
              <a:t>Parcoursupinfo</a:t>
            </a:r>
            <a:r>
              <a:rPr lang="fr-FR" sz="1600" dirty="0" smtClean="0">
                <a:solidFill>
                  <a:schemeClr val="tx1"/>
                </a:solidFill>
              </a:rPr>
              <a:t> sur Instagram et Facebook)</a:t>
            </a:r>
          </a:p>
          <a:p>
            <a:pPr lvl="0" defTabSz="457200">
              <a:spcBef>
                <a:spcPct val="20000"/>
              </a:spcBef>
              <a:spcAft>
                <a:spcPts val="0"/>
              </a:spcAft>
              <a:buClr>
                <a:srgbClr val="000091"/>
              </a:buClr>
              <a:buSzPct val="100000"/>
            </a:pPr>
            <a:endParaRPr lang="fr-FR" sz="800" dirty="0" smtClean="0">
              <a:solidFill>
                <a:schemeClr val="tx1"/>
              </a:solidFill>
            </a:endParaRPr>
          </a:p>
          <a:p>
            <a:pPr defTabSz="457200">
              <a:spcBef>
                <a:spcPct val="20000"/>
              </a:spcBef>
              <a:spcAft>
                <a:spcPts val="0"/>
              </a:spcAft>
              <a:buClr>
                <a:srgbClr val="FF0000"/>
              </a:buClr>
              <a:buSzPct val="100000"/>
            </a:pPr>
            <a:r>
              <a:rPr lang="fr-FR" sz="1600" b="1" dirty="0">
                <a:solidFill>
                  <a:schemeClr val="bg1"/>
                </a:solidFill>
                <a:highlight>
                  <a:srgbClr val="0000FF"/>
                </a:highlight>
              </a:rPr>
              <a:t>Le canal d’actualité Parcoursup info sur </a:t>
            </a:r>
            <a:r>
              <a:rPr lang="fr-FR" sz="1600" b="1" dirty="0" err="1">
                <a:solidFill>
                  <a:schemeClr val="bg1"/>
                </a:solidFill>
                <a:highlight>
                  <a:srgbClr val="0000FF"/>
                </a:highlight>
              </a:rPr>
              <a:t>Whatsapp</a:t>
            </a:r>
            <a:r>
              <a:rPr lang="fr-FR" sz="1800" dirty="0">
                <a:solidFill>
                  <a:schemeClr val="accent1"/>
                </a:solidFill>
              </a:rPr>
              <a:t> pour être informés d</a:t>
            </a:r>
            <a:r>
              <a:rPr lang="fr-FR" sz="1600" dirty="0">
                <a:solidFill>
                  <a:schemeClr val="accent1"/>
                </a:solidFill>
              </a:rPr>
              <a:t>es dates clés, des informations pratiques et des outils essentiels pour réussir son orientation post bac. </a:t>
            </a:r>
            <a:r>
              <a:rPr lang="fr-FR" sz="1600" i="1">
                <a:solidFill>
                  <a:schemeClr val="accent1"/>
                </a:solidFill>
              </a:rPr>
              <a:t>Pensez </a:t>
            </a:r>
            <a:r>
              <a:rPr lang="fr-FR" sz="1600" i="1" smtClean="0">
                <a:solidFill>
                  <a:schemeClr val="accent1"/>
                </a:solidFill>
              </a:rPr>
              <a:t>à </a:t>
            </a:r>
            <a:r>
              <a:rPr lang="fr-FR" sz="1600" i="1" dirty="0">
                <a:solidFill>
                  <a:schemeClr val="accent1"/>
                </a:solidFill>
              </a:rPr>
              <a:t>bien activer les notifications pour recevoir toutes les </a:t>
            </a:r>
            <a:r>
              <a:rPr lang="fr-FR" sz="1600" i="1" dirty="0" smtClean="0">
                <a:solidFill>
                  <a:schemeClr val="accent1"/>
                </a:solidFill>
              </a:rPr>
              <a:t>informations</a:t>
            </a:r>
            <a:endParaRPr lang="fr-FR" sz="1600" i="1" dirty="0">
              <a:solidFill>
                <a:schemeClr val="accent1"/>
              </a:solidFill>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39</a:t>
            </a:fld>
            <a:endParaRPr lang="fr-FR"/>
          </a:p>
        </p:txBody>
      </p:sp>
      <p:sp>
        <p:nvSpPr>
          <p:cNvPr id="12" name="Rectangle à coins arrondis 11"/>
          <p:cNvSpPr/>
          <p:nvPr/>
        </p:nvSpPr>
        <p:spPr>
          <a:xfrm>
            <a:off x="3514725" y="86105"/>
            <a:ext cx="5250331" cy="540000"/>
          </a:xfrm>
          <a:prstGeom prst="roundRect">
            <a:avLst/>
          </a:prstGeom>
          <a:solidFill>
            <a:srgbClr val="FF9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rgbClr val="000091"/>
                </a:solidFill>
              </a:rPr>
              <a:t>Des services pour vous informer et répondre à vos questions tout au long de la procédure</a:t>
            </a:r>
          </a:p>
        </p:txBody>
      </p:sp>
    </p:spTree>
    <p:extLst>
      <p:ext uri="{BB962C8B-B14F-4D97-AF65-F5344CB8AC3E}">
        <p14:creationId xmlns:p14="http://schemas.microsoft.com/office/powerpoint/2010/main" val="6748525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733122C9-A0B9-462F-8757-0847AD287B63}" type="slidenum">
              <a:rPr lang="fr-FR" smtClean="0"/>
              <a:pPr/>
              <a:t>4</a:t>
            </a:fld>
            <a:endParaRPr lang="fr-FR"/>
          </a:p>
        </p:txBody>
      </p:sp>
      <p:sp>
        <p:nvSpPr>
          <p:cNvPr id="10" name="ZoneTexte 9"/>
          <p:cNvSpPr txBox="1"/>
          <p:nvPr/>
        </p:nvSpPr>
        <p:spPr>
          <a:xfrm>
            <a:off x="5066778" y="1034781"/>
            <a:ext cx="3598712" cy="3970318"/>
          </a:xfrm>
          <a:prstGeom prst="rect">
            <a:avLst/>
          </a:prstGeom>
          <a:noFill/>
        </p:spPr>
        <p:txBody>
          <a:bodyPr wrap="square" rtlCol="0">
            <a:spAutoFit/>
          </a:bodyPr>
          <a:lstStyle/>
          <a:p>
            <a:pPr lvl="0" algn="just" defTabSz="457200">
              <a:spcBef>
                <a:spcPct val="20000"/>
              </a:spcBef>
              <a:buClr>
                <a:srgbClr val="FF0000"/>
              </a:buClr>
              <a:buSzPct val="100000"/>
              <a:defRPr/>
            </a:pPr>
            <a:r>
              <a:rPr lang="fr-FR" sz="1200" b="1" dirty="0">
                <a:solidFill>
                  <a:schemeClr val="bg1"/>
                </a:solidFill>
                <a:highlight>
                  <a:srgbClr val="0000FF"/>
                </a:highlight>
              </a:rPr>
              <a:t>Rechercher </a:t>
            </a:r>
            <a:r>
              <a:rPr lang="fr-FR" sz="1200" b="1" dirty="0" smtClean="0">
                <a:solidFill>
                  <a:schemeClr val="bg1"/>
                </a:solidFill>
                <a:highlight>
                  <a:srgbClr val="0000FF"/>
                </a:highlight>
              </a:rPr>
              <a:t>des formations</a:t>
            </a:r>
            <a:r>
              <a:rPr lang="fr-FR" sz="1200" dirty="0"/>
              <a:t> en utilisant des  mots </a:t>
            </a:r>
            <a:r>
              <a:rPr lang="fr-FR" sz="1200" dirty="0" smtClean="0"/>
              <a:t>clés, une zone géographique </a:t>
            </a:r>
            <a:r>
              <a:rPr lang="fr-FR" sz="1200" dirty="0"/>
              <a:t>ou </a:t>
            </a:r>
            <a:r>
              <a:rPr lang="fr-FR" sz="1200" dirty="0" smtClean="0"/>
              <a:t>d’autres critères </a:t>
            </a:r>
            <a:r>
              <a:rPr lang="fr-FR" sz="1200" dirty="0"/>
              <a:t>de recherche </a:t>
            </a:r>
            <a:r>
              <a:rPr lang="fr-FR" sz="1200" dirty="0" smtClean="0"/>
              <a:t>comme le type </a:t>
            </a:r>
            <a:r>
              <a:rPr lang="fr-FR" sz="1200" dirty="0"/>
              <a:t>de formation, </a:t>
            </a:r>
            <a:r>
              <a:rPr lang="fr-FR" sz="1200" dirty="0" smtClean="0"/>
              <a:t>les spécialités, un aménagement spécifique, etc.)</a:t>
            </a:r>
          </a:p>
          <a:p>
            <a:pPr lvl="0" algn="just" defTabSz="457200">
              <a:spcBef>
                <a:spcPct val="20000"/>
              </a:spcBef>
              <a:buClr>
                <a:srgbClr val="FF0000"/>
              </a:buClr>
              <a:buSzPct val="100000"/>
              <a:defRPr/>
            </a:pPr>
            <a:endParaRPr lang="fr-FR" sz="800" b="1" dirty="0">
              <a:solidFill>
                <a:schemeClr val="tx2"/>
              </a:solidFill>
            </a:endParaRPr>
          </a:p>
          <a:p>
            <a:pPr lvl="0" defTabSz="457200">
              <a:spcBef>
                <a:spcPct val="20000"/>
              </a:spcBef>
              <a:buClr>
                <a:srgbClr val="FF0000"/>
              </a:buClr>
              <a:buSzPct val="100000"/>
              <a:defRPr/>
            </a:pPr>
            <a:r>
              <a:rPr lang="fr-FR" sz="1200" b="1" dirty="0" smtClean="0">
                <a:solidFill>
                  <a:schemeClr val="bg1"/>
                </a:solidFill>
                <a:highlight>
                  <a:srgbClr val="0000FF"/>
                </a:highlight>
              </a:rPr>
              <a:t>Visualiser le 1</a:t>
            </a:r>
            <a:r>
              <a:rPr lang="fr-FR" sz="1200" b="1" baseline="30000" dirty="0" smtClean="0">
                <a:solidFill>
                  <a:schemeClr val="bg1"/>
                </a:solidFill>
                <a:highlight>
                  <a:srgbClr val="0000FF"/>
                </a:highlight>
              </a:rPr>
              <a:t>er</a:t>
            </a:r>
            <a:r>
              <a:rPr lang="fr-FR" sz="1200" b="1" dirty="0" smtClean="0">
                <a:solidFill>
                  <a:schemeClr val="bg1"/>
                </a:solidFill>
                <a:highlight>
                  <a:srgbClr val="0000FF"/>
                </a:highlight>
              </a:rPr>
              <a:t> niveau d’information</a:t>
            </a:r>
            <a:endParaRPr lang="fr-FR" sz="1200" b="1" dirty="0" smtClean="0">
              <a:solidFill>
                <a:schemeClr val="bg1"/>
              </a:solidFill>
              <a:highlight>
                <a:srgbClr val="0000FF"/>
              </a:highlight>
            </a:endParaRPr>
          </a:p>
          <a:p>
            <a:pPr lvl="0" defTabSz="457200">
              <a:spcBef>
                <a:spcPct val="20000"/>
              </a:spcBef>
              <a:buClr>
                <a:srgbClr val="FF0000"/>
              </a:buClr>
              <a:buSzPct val="100000"/>
              <a:defRPr/>
            </a:pPr>
            <a:endParaRPr lang="fr-FR" sz="1100" b="1" dirty="0" smtClean="0">
              <a:solidFill>
                <a:schemeClr val="bg1"/>
              </a:solidFill>
              <a:highlight>
                <a:srgbClr val="0000FF"/>
              </a:highlight>
            </a:endParaRPr>
          </a:p>
          <a:p>
            <a:pPr lvl="0" defTabSz="457200">
              <a:spcBef>
                <a:spcPct val="20000"/>
              </a:spcBef>
              <a:buClr>
                <a:srgbClr val="FF0000"/>
              </a:buClr>
              <a:buSzPct val="100000"/>
              <a:defRPr/>
            </a:pPr>
            <a:r>
              <a:rPr lang="fr-FR" sz="1200" b="1" dirty="0" smtClean="0">
                <a:solidFill>
                  <a:schemeClr val="bg1"/>
                </a:solidFill>
                <a:highlight>
                  <a:srgbClr val="0000FF"/>
                </a:highlight>
              </a:rPr>
              <a:t>Affiner </a:t>
            </a:r>
            <a:r>
              <a:rPr lang="fr-FR" sz="1200" b="1" dirty="0">
                <a:solidFill>
                  <a:schemeClr val="bg1"/>
                </a:solidFill>
                <a:highlight>
                  <a:srgbClr val="0000FF"/>
                </a:highlight>
              </a:rPr>
              <a:t>les résultats de </a:t>
            </a:r>
            <a:r>
              <a:rPr lang="fr-FR" sz="1200" b="1" dirty="0" smtClean="0">
                <a:solidFill>
                  <a:schemeClr val="bg1"/>
                </a:solidFill>
                <a:highlight>
                  <a:srgbClr val="0000FF"/>
                </a:highlight>
              </a:rPr>
              <a:t>recherche</a:t>
            </a:r>
            <a:r>
              <a:rPr lang="fr-FR" sz="1200" dirty="0" smtClean="0">
                <a:solidFill>
                  <a:schemeClr val="tx2"/>
                </a:solidFill>
              </a:rPr>
              <a:t> </a:t>
            </a:r>
            <a:r>
              <a:rPr lang="fr-FR" sz="1200" dirty="0" smtClean="0"/>
              <a:t>en </a:t>
            </a:r>
            <a:r>
              <a:rPr lang="fr-FR" sz="1200" dirty="0"/>
              <a:t>zoomant sur la carte pour afficher les formations dans une zone </a:t>
            </a:r>
            <a:r>
              <a:rPr lang="fr-FR" sz="1200" dirty="0" smtClean="0"/>
              <a:t>géographique précise</a:t>
            </a:r>
          </a:p>
          <a:p>
            <a:pPr lvl="0" defTabSz="457200">
              <a:spcBef>
                <a:spcPct val="20000"/>
              </a:spcBef>
              <a:buClr>
                <a:srgbClr val="FF0000"/>
              </a:buClr>
              <a:buSzPct val="100000"/>
              <a:defRPr/>
            </a:pPr>
            <a:endParaRPr lang="fr-FR" sz="1200" dirty="0"/>
          </a:p>
          <a:p>
            <a:pPr lvl="0" defTabSz="457200">
              <a:spcBef>
                <a:spcPct val="20000"/>
              </a:spcBef>
              <a:buClr>
                <a:srgbClr val="FF0000"/>
              </a:buClr>
              <a:buSzPct val="100000"/>
              <a:defRPr/>
            </a:pPr>
            <a:r>
              <a:rPr lang="fr-FR" sz="1200" b="1" dirty="0">
                <a:solidFill>
                  <a:schemeClr val="bg1"/>
                </a:solidFill>
                <a:highlight>
                  <a:srgbClr val="0000FF"/>
                </a:highlight>
              </a:rPr>
              <a:t>Découvrez des </a:t>
            </a:r>
            <a:r>
              <a:rPr lang="fr-FR" sz="1200" b="1" dirty="0" smtClean="0">
                <a:solidFill>
                  <a:schemeClr val="bg1"/>
                </a:solidFill>
                <a:highlight>
                  <a:srgbClr val="0000FF"/>
                </a:highlight>
              </a:rPr>
              <a:t>formations</a:t>
            </a:r>
            <a:r>
              <a:rPr lang="fr-FR" sz="1200" dirty="0"/>
              <a:t> </a:t>
            </a:r>
            <a:r>
              <a:rPr lang="fr-FR" sz="1200" dirty="0" smtClean="0"/>
              <a:t>grâce aux formations similaires</a:t>
            </a:r>
            <a:endParaRPr lang="fr-FR" sz="1200" b="1" dirty="0">
              <a:solidFill>
                <a:schemeClr val="bg1"/>
              </a:solidFill>
              <a:highlight>
                <a:srgbClr val="0000FF"/>
              </a:highlight>
            </a:endParaRPr>
          </a:p>
          <a:p>
            <a:pPr lvl="0" defTabSz="457200">
              <a:spcBef>
                <a:spcPct val="20000"/>
              </a:spcBef>
              <a:buClr>
                <a:srgbClr val="FF0000"/>
              </a:buClr>
              <a:buSzPct val="100000"/>
              <a:defRPr/>
            </a:pPr>
            <a:endParaRPr lang="fr-FR" sz="800" dirty="0" smtClean="0"/>
          </a:p>
          <a:p>
            <a:pPr defTabSz="457200">
              <a:spcBef>
                <a:spcPct val="20000"/>
              </a:spcBef>
              <a:buClr>
                <a:srgbClr val="FF0000"/>
              </a:buClr>
              <a:buSzPct val="100000"/>
              <a:defRPr/>
            </a:pPr>
            <a:r>
              <a:rPr lang="fr-FR" sz="1200" b="1" dirty="0" smtClean="0">
                <a:solidFill>
                  <a:schemeClr val="bg1"/>
                </a:solidFill>
                <a:highlight>
                  <a:srgbClr val="0000FF"/>
                </a:highlight>
              </a:rPr>
              <a:t>Retenez vos favoris </a:t>
            </a:r>
            <a:r>
              <a:rPr lang="fr-FR" sz="1200" dirty="0"/>
              <a:t> </a:t>
            </a:r>
            <a:r>
              <a:rPr lang="fr-FR" sz="1200" dirty="0" smtClean="0"/>
              <a:t>pour garder la mémoire de vos recherches</a:t>
            </a:r>
          </a:p>
          <a:p>
            <a:pPr defTabSz="457200">
              <a:spcBef>
                <a:spcPct val="20000"/>
              </a:spcBef>
              <a:buClr>
                <a:srgbClr val="FF0000"/>
              </a:buClr>
              <a:buSzPct val="100000"/>
              <a:defRPr/>
            </a:pPr>
            <a:endParaRPr lang="fr-FR" sz="800" dirty="0"/>
          </a:p>
          <a:p>
            <a:pPr defTabSz="457200">
              <a:spcBef>
                <a:spcPct val="20000"/>
              </a:spcBef>
              <a:buClr>
                <a:srgbClr val="FF0000"/>
              </a:buClr>
              <a:buSzPct val="100000"/>
              <a:defRPr/>
            </a:pPr>
            <a:r>
              <a:rPr lang="fr-FR" sz="1200" b="1" dirty="0" smtClean="0">
                <a:solidFill>
                  <a:schemeClr val="bg1"/>
                </a:solidFill>
                <a:highlight>
                  <a:srgbClr val="0000FF"/>
                </a:highlight>
              </a:rPr>
              <a:t>Comparer les formations entre elles</a:t>
            </a:r>
            <a:r>
              <a:rPr lang="fr-FR" sz="1200" dirty="0"/>
              <a:t> </a:t>
            </a:r>
            <a:r>
              <a:rPr lang="fr-FR" sz="1200" dirty="0" smtClean="0"/>
              <a:t>pour faire le choix qui vous convient</a:t>
            </a:r>
            <a:endParaRPr lang="fr-FR" sz="1200" dirty="0"/>
          </a:p>
          <a:p>
            <a:pPr lvl="0" defTabSz="457200">
              <a:spcBef>
                <a:spcPct val="20000"/>
              </a:spcBef>
              <a:buClr>
                <a:srgbClr val="FF0000"/>
              </a:buClr>
              <a:buSzPct val="100000"/>
              <a:defRPr/>
            </a:pPr>
            <a:endParaRPr lang="fr-FR" sz="1200" dirty="0" smtClean="0"/>
          </a:p>
        </p:txBody>
      </p:sp>
      <p:sp>
        <p:nvSpPr>
          <p:cNvPr id="7" name="Rectangle à coins arrondis 6"/>
          <p:cNvSpPr/>
          <p:nvPr/>
        </p:nvSpPr>
        <p:spPr>
          <a:xfrm>
            <a:off x="3491949" y="76969"/>
            <a:ext cx="5219320"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Je recherche des </a:t>
            </a:r>
            <a:r>
              <a:rPr lang="fr-FR" sz="1400" b="1" kern="0" dirty="0" smtClean="0">
                <a:solidFill>
                  <a:srgbClr val="000091"/>
                </a:solidFill>
                <a:latin typeface="Arial"/>
              </a:rPr>
              <a:t>formations sur parcoursup.gouv.fr</a:t>
            </a:r>
            <a:endParaRPr lang="fr-FR" sz="1400" b="1" kern="0" dirty="0">
              <a:solidFill>
                <a:srgbClr val="000091"/>
              </a:solidFill>
              <a:latin typeface="Arial"/>
            </a:endParaRP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544" y="923929"/>
            <a:ext cx="3001618" cy="1575850"/>
          </a:xfrm>
          <a:prstGeom prst="rect">
            <a:avLst/>
          </a:prstGeom>
        </p:spPr>
      </p:pic>
      <p:pic>
        <p:nvPicPr>
          <p:cNvPr id="1026" name="Image 2"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7848" y="2554753"/>
            <a:ext cx="3771834" cy="2144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658841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e la date 2"/>
          <p:cNvSpPr>
            <a:spLocks noGrp="1"/>
          </p:cNvSpPr>
          <p:nvPr>
            <p:ph type="dt" sz="half" idx="10"/>
          </p:nvPr>
        </p:nvSpPr>
        <p:spPr/>
        <p:txBody>
          <a:bodyPr/>
          <a:lstStyle/>
          <a:p>
            <a:pPr algn="r"/>
            <a:fld id="{99BD388D-CA1A-43B3-B616-228F45499086}" type="datetime1">
              <a:rPr lang="fr-FR" cap="all" smtClean="0"/>
              <a:t>20/01/2025</a:t>
            </a:fld>
            <a:endParaRPr lang="fr-FR" cap="all"/>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40</a:t>
            </a:fld>
            <a:endParaRPr lang="fr-FR"/>
          </a:p>
        </p:txBody>
      </p:sp>
      <p:sp>
        <p:nvSpPr>
          <p:cNvPr id="5" name="Espace réservé du texte 4"/>
          <p:cNvSpPr>
            <a:spLocks noGrp="1"/>
          </p:cNvSpPr>
          <p:nvPr>
            <p:ph type="body" sz="quarter" idx="13"/>
          </p:nvPr>
        </p:nvSpPr>
        <p:spPr/>
        <p:txBody>
          <a:bodyPr/>
          <a:lstStyle/>
          <a:p>
            <a:endParaRPr lang="fr-F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51798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733122C9-A0B9-462F-8757-0847AD287B63}" type="slidenum">
              <a:rPr lang="fr-FR" smtClean="0"/>
              <a:pPr/>
              <a:t>5</a:t>
            </a:fld>
            <a:endParaRPr lang="fr-FR" dirty="0"/>
          </a:p>
        </p:txBody>
      </p:sp>
      <p:sp>
        <p:nvSpPr>
          <p:cNvPr id="9" name="Espace réservé du contenu 2"/>
          <p:cNvSpPr txBox="1">
            <a:spLocks/>
          </p:cNvSpPr>
          <p:nvPr/>
        </p:nvSpPr>
        <p:spPr bwMode="gray">
          <a:xfrm>
            <a:off x="323528" y="915566"/>
            <a:ext cx="8640960" cy="396044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baseline="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0975" indent="-180975" algn="just">
              <a:buClr>
                <a:schemeClr val="bg2"/>
              </a:buClr>
              <a:buFont typeface="Courier New" panose="02070309020205020404" pitchFamily="49" charset="0"/>
              <a:buChar char="o"/>
            </a:pPr>
            <a:r>
              <a:rPr lang="fr-FR" sz="1400" b="1" dirty="0" smtClean="0">
                <a:solidFill>
                  <a:srgbClr val="FF0000"/>
                </a:solidFill>
                <a:highlight>
                  <a:srgbClr val="0000FF"/>
                </a:highlight>
              </a:rPr>
              <a:t>Nouveauté </a:t>
            </a:r>
            <a:r>
              <a:rPr lang="fr-FR" sz="1400" b="1" dirty="0">
                <a:solidFill>
                  <a:srgbClr val="FF0000"/>
                </a:solidFill>
                <a:highlight>
                  <a:srgbClr val="0000FF"/>
                </a:highlight>
              </a:rPr>
              <a:t>2025  :  </a:t>
            </a:r>
            <a:r>
              <a:rPr lang="fr-FR" sz="1400" b="1" dirty="0">
                <a:solidFill>
                  <a:schemeClr val="tx2"/>
                </a:solidFill>
                <a:latin typeface="Calibri" panose="020F0502020204030204" pitchFamily="34" charset="0"/>
                <a:cs typeface="Calibri" panose="020F0502020204030204" pitchFamily="34" charset="0"/>
                <a:sym typeface="Wingdings" panose="05000000000000000000" pitchFamily="2" charset="2"/>
              </a:rPr>
              <a:t> </a:t>
            </a:r>
            <a:r>
              <a:rPr lang="fr-FR" sz="1400" b="1" dirty="0">
                <a:solidFill>
                  <a:schemeClr val="bg1"/>
                </a:solidFill>
                <a:highlight>
                  <a:srgbClr val="000091"/>
                </a:highlight>
                <a:latin typeface="Calibri" panose="020F0502020204030204" pitchFamily="34" charset="0"/>
                <a:cs typeface="Calibri" panose="020F0502020204030204" pitchFamily="34" charset="0"/>
              </a:rPr>
              <a:t>Carte d’identité de la formation</a:t>
            </a:r>
            <a:r>
              <a:rPr lang="fr-FR" sz="1400" b="1" dirty="0">
                <a:solidFill>
                  <a:schemeClr val="tx2"/>
                </a:solidFill>
                <a:latin typeface="Calibri" panose="020F0502020204030204" pitchFamily="34" charset="0"/>
                <a:cs typeface="Calibri" panose="020F0502020204030204" pitchFamily="34" charset="0"/>
              </a:rPr>
              <a:t>   en haut sur chaque fiche formation</a:t>
            </a:r>
          </a:p>
          <a:p>
            <a:pPr marL="180975" indent="-180975" algn="just">
              <a:buClr>
                <a:schemeClr val="bg2"/>
              </a:buClr>
              <a:buFont typeface="Courier New" panose="02070309020205020404" pitchFamily="49" charset="0"/>
              <a:buChar char="o"/>
            </a:pPr>
            <a:endParaRPr lang="fr-FR" sz="1400" dirty="0">
              <a:solidFill>
                <a:schemeClr val="accent1"/>
              </a:solidFill>
            </a:endParaRPr>
          </a:p>
          <a:p>
            <a:pPr marL="180975" indent="-180975" algn="just">
              <a:buClr>
                <a:schemeClr val="bg2"/>
              </a:buClr>
              <a:buFont typeface="Courier New" panose="02070309020205020404" pitchFamily="49" charset="0"/>
              <a:buChar char="o"/>
            </a:pPr>
            <a:endParaRPr lang="fr-FR" sz="1400" dirty="0">
              <a:solidFill>
                <a:schemeClr val="accent1"/>
              </a:solidFill>
            </a:endParaRPr>
          </a:p>
          <a:p>
            <a:pPr marL="4845050" algn="just">
              <a:buClr>
                <a:schemeClr val="bg2"/>
              </a:buClr>
            </a:pPr>
            <a:r>
              <a:rPr lang="fr-FR" sz="1200" b="1" dirty="0" smtClean="0">
                <a:solidFill>
                  <a:schemeClr val="bg2"/>
                </a:solidFill>
              </a:rPr>
              <a:t>Nouveauté 2025 </a:t>
            </a:r>
            <a:r>
              <a:rPr lang="fr-FR" sz="1200" dirty="0" smtClean="0">
                <a:solidFill>
                  <a:srgbClr val="000091"/>
                </a:solidFill>
              </a:rPr>
              <a:t>: </a:t>
            </a:r>
            <a:r>
              <a:rPr lang="fr-FR" sz="1200" dirty="0">
                <a:solidFill>
                  <a:srgbClr val="000091"/>
                </a:solidFill>
              </a:rPr>
              <a:t>sur le site </a:t>
            </a:r>
            <a:r>
              <a:rPr lang="fr-FR" sz="1200" u="sng" dirty="0">
                <a:solidFill>
                  <a:srgbClr val="3333CC"/>
                </a:solidFill>
              </a:rPr>
              <a:t>parcoursup.gouv.fr</a:t>
            </a:r>
            <a:r>
              <a:rPr lang="fr-FR" sz="1200" dirty="0">
                <a:solidFill>
                  <a:srgbClr val="000091"/>
                </a:solidFill>
              </a:rPr>
              <a:t> </a:t>
            </a:r>
            <a:r>
              <a:rPr lang="fr-FR" sz="1200" dirty="0" smtClean="0">
                <a:solidFill>
                  <a:srgbClr val="000091"/>
                </a:solidFill>
              </a:rPr>
              <a:t>(espace Ressources) un </a:t>
            </a:r>
            <a:r>
              <a:rPr lang="fr-FR" sz="1200" dirty="0">
                <a:solidFill>
                  <a:srgbClr val="000091"/>
                </a:solidFill>
              </a:rPr>
              <a:t>livret « </a:t>
            </a:r>
            <a:r>
              <a:rPr lang="fr-FR" sz="1200" b="1" dirty="0">
                <a:solidFill>
                  <a:srgbClr val="000091"/>
                </a:solidFill>
              </a:rPr>
              <a:t>les bons réflexes</a:t>
            </a:r>
            <a:r>
              <a:rPr lang="fr-FR" sz="1200" dirty="0">
                <a:solidFill>
                  <a:srgbClr val="000091"/>
                </a:solidFill>
              </a:rPr>
              <a:t> » aide lycéens et parents à se repérer pour choisir un établissement de formation</a:t>
            </a:r>
          </a:p>
          <a:p>
            <a:pPr marL="180975" indent="-180975" algn="just">
              <a:buClr>
                <a:schemeClr val="bg2"/>
              </a:buClr>
              <a:buFont typeface="Courier New" panose="02070309020205020404" pitchFamily="49" charset="0"/>
              <a:buChar char="o"/>
            </a:pPr>
            <a:endParaRPr lang="fr-FR" sz="1400" dirty="0">
              <a:solidFill>
                <a:schemeClr val="accent1"/>
              </a:solidFill>
            </a:endParaRPr>
          </a:p>
          <a:p>
            <a:pPr marL="180975" indent="-180975" algn="just">
              <a:buClr>
                <a:schemeClr val="bg2"/>
              </a:buClr>
              <a:buFont typeface="Courier New" panose="02070309020205020404" pitchFamily="49" charset="0"/>
              <a:buChar char="o"/>
            </a:pPr>
            <a:endParaRPr lang="fr-FR" sz="1400" dirty="0">
              <a:solidFill>
                <a:schemeClr val="accent1"/>
              </a:solidFill>
            </a:endParaRPr>
          </a:p>
          <a:p>
            <a:pPr marL="180975" indent="-180975" algn="just">
              <a:buClr>
                <a:schemeClr val="bg2"/>
              </a:buClr>
              <a:buFont typeface="Courier New" panose="02070309020205020404" pitchFamily="49" charset="0"/>
              <a:buChar char="o"/>
            </a:pPr>
            <a:endParaRPr lang="fr-FR" sz="1400" dirty="0">
              <a:solidFill>
                <a:schemeClr val="accent1"/>
              </a:solidFill>
            </a:endParaRPr>
          </a:p>
          <a:p>
            <a:pPr marL="180975" indent="-180975" algn="just">
              <a:buClr>
                <a:schemeClr val="bg2"/>
              </a:buClr>
              <a:buFont typeface="Courier New" panose="02070309020205020404" pitchFamily="49" charset="0"/>
              <a:buChar char="o"/>
            </a:pPr>
            <a:endParaRPr lang="fr-FR" sz="1400" dirty="0">
              <a:solidFill>
                <a:schemeClr val="accent1"/>
              </a:solidFill>
            </a:endParaRPr>
          </a:p>
          <a:p>
            <a:pPr marL="719138" algn="just">
              <a:buClr>
                <a:schemeClr val="bg2"/>
              </a:buClr>
            </a:pPr>
            <a:endParaRPr lang="fr-FR" sz="1400" dirty="0">
              <a:solidFill>
                <a:schemeClr val="accent1"/>
              </a:solidFill>
            </a:endParaRPr>
          </a:p>
          <a:p>
            <a:pPr marL="719138" algn="just">
              <a:buClr>
                <a:schemeClr val="bg2"/>
              </a:buClr>
            </a:pPr>
            <a:r>
              <a:rPr lang="fr-FR" sz="1200" b="1" dirty="0" smtClean="0">
                <a:solidFill>
                  <a:srgbClr val="000091"/>
                </a:solidFill>
                <a:effectLst>
                  <a:outerShdw blurRad="38100" dist="38100" dir="2700000" algn="tl">
                    <a:srgbClr val="000000">
                      <a:alpha val="43137"/>
                    </a:srgbClr>
                  </a:outerShdw>
                </a:effectLst>
              </a:rPr>
              <a:t>Vérifier </a:t>
            </a:r>
            <a:r>
              <a:rPr lang="fr-FR" sz="1200" b="1" dirty="0">
                <a:solidFill>
                  <a:srgbClr val="000091"/>
                </a:solidFill>
                <a:effectLst>
                  <a:outerShdw blurRad="38100" dist="38100" dir="2700000" algn="tl">
                    <a:srgbClr val="000000">
                      <a:alpha val="43137"/>
                    </a:srgbClr>
                  </a:outerShdw>
                </a:effectLst>
              </a:rPr>
              <a:t>en un clin d’œil </a:t>
            </a:r>
            <a:r>
              <a:rPr lang="fr-FR" sz="1200" dirty="0">
                <a:solidFill>
                  <a:srgbClr val="000091"/>
                </a:solidFill>
              </a:rPr>
              <a:t>: le statut de l’établissement (public/privé en contrat avec l’Etat ou sans contrat avec l’Etat), le caractère sélectif/non sélectif, la capacité d’accueil, le label MESR ou encore l’éligibilité aux bourses </a:t>
            </a:r>
          </a:p>
          <a:p>
            <a:pPr marL="719138" algn="just">
              <a:buClr>
                <a:schemeClr val="bg2"/>
              </a:buClr>
              <a:tabLst>
                <a:tab pos="177800" algn="l"/>
              </a:tabLst>
            </a:pPr>
            <a:r>
              <a:rPr lang="fr-FR" sz="1200" dirty="0" smtClean="0">
                <a:solidFill>
                  <a:srgbClr val="000091"/>
                </a:solidFill>
              </a:rPr>
              <a:t>On </a:t>
            </a:r>
            <a:r>
              <a:rPr lang="fr-FR" sz="1200" dirty="0">
                <a:solidFill>
                  <a:srgbClr val="000091"/>
                </a:solidFill>
              </a:rPr>
              <a:t>retrouve aussi aisément sur Parcoursup l’information sur les </a:t>
            </a:r>
            <a:r>
              <a:rPr lang="fr-FR" sz="1200" b="1" dirty="0">
                <a:solidFill>
                  <a:srgbClr val="000091"/>
                </a:solidFill>
              </a:rPr>
              <a:t>frais de scolarité</a:t>
            </a:r>
            <a:r>
              <a:rPr lang="fr-FR" sz="1200" dirty="0">
                <a:solidFill>
                  <a:srgbClr val="000091"/>
                </a:solidFill>
              </a:rPr>
              <a:t>, le </a:t>
            </a:r>
            <a:r>
              <a:rPr lang="fr-FR" sz="1200" b="1" dirty="0">
                <a:solidFill>
                  <a:srgbClr val="000091"/>
                </a:solidFill>
              </a:rPr>
              <a:t>règlement de la CVEC</a:t>
            </a:r>
          </a:p>
          <a:p>
            <a:endParaRPr lang="fr-FR" sz="1400" dirty="0">
              <a:solidFill>
                <a:srgbClr val="000091"/>
              </a:solidFill>
            </a:endParaRPr>
          </a:p>
        </p:txBody>
      </p:sp>
      <p:sp>
        <p:nvSpPr>
          <p:cNvPr id="3" name="Rectangle à coins arrondis 6">
            <a:extLst>
              <a:ext uri="{FF2B5EF4-FFF2-40B4-BE49-F238E27FC236}">
                <a16:creationId xmlns:a16="http://schemas.microsoft.com/office/drawing/2014/main" id="{07A093B3-CFE8-FC7E-D86F-C26AD3B48FA9}"/>
              </a:ext>
            </a:extLst>
          </p:cNvPr>
          <p:cNvSpPr/>
          <p:nvPr/>
        </p:nvSpPr>
        <p:spPr>
          <a:xfrm>
            <a:off x="3131840" y="195486"/>
            <a:ext cx="5579429" cy="344514"/>
          </a:xfrm>
          <a:prstGeom prst="roundRect">
            <a:avLst/>
          </a:prstGeom>
          <a:solidFill>
            <a:srgbClr val="FF9575">
              <a:alpha val="69804"/>
            </a:srgb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kern="0" dirty="0">
                <a:solidFill>
                  <a:srgbClr val="000091"/>
                </a:solidFill>
                <a:latin typeface="Arial"/>
              </a:rPr>
              <a:t>Répondre à l’attente des familles sur l’offre de formation</a:t>
            </a:r>
          </a:p>
        </p:txBody>
      </p:sp>
      <p:pic>
        <p:nvPicPr>
          <p:cNvPr id="7" name="Graphique 6" descr="Index pointant vers la droite vu du côté du dos de la main">
            <a:extLst>
              <a:ext uri="{FF2B5EF4-FFF2-40B4-BE49-F238E27FC236}">
                <a16:creationId xmlns:a16="http://schemas.microsoft.com/office/drawing/2014/main" id="{9F87E175-6823-4BDE-BA48-1587B091A640}"/>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550487" y="3835247"/>
            <a:ext cx="360001" cy="360001"/>
          </a:xfrm>
          <a:prstGeom prst="rect">
            <a:avLst/>
          </a:prstGeom>
        </p:spPr>
      </p:pic>
      <p:pic>
        <p:nvPicPr>
          <p:cNvPr id="10" name="Graphique 6" descr="Index pointant vers la droite vu du côté du dos de la main">
            <a:extLst>
              <a:ext uri="{FF2B5EF4-FFF2-40B4-BE49-F238E27FC236}">
                <a16:creationId xmlns:a16="http://schemas.microsoft.com/office/drawing/2014/main" id="{9F87E175-6823-4BDE-BA48-1587B091A640}"/>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492113" y="4269640"/>
            <a:ext cx="360001" cy="360001"/>
          </a:xfrm>
          <a:prstGeom prst="rect">
            <a:avLst/>
          </a:prstGeom>
        </p:spPr>
      </p:pic>
      <p:pic>
        <p:nvPicPr>
          <p:cNvPr id="11" name="Graphique 13" descr="Index pointant vers la droite vu du côté du dos de la main">
            <a:extLst>
              <a:ext uri="{FF2B5EF4-FFF2-40B4-BE49-F238E27FC236}">
                <a16:creationId xmlns:a16="http://schemas.microsoft.com/office/drawing/2014/main" id="{21DB8F85-58FF-4368-9A4F-C47033CA2589}"/>
              </a:ext>
            </a:extLst>
          </p:cNvPr>
          <p:cNvPicPr>
            <a:picLocks noChangeAspect="1"/>
          </p:cNvPicPr>
          <p:nvPr/>
        </p:nvPicPr>
        <p:blipFill>
          <a:blip r:embed="rId2">
            <a:extLst>
              <a:ext uri="{96DAC541-7B7A-43D3-8B79-37D633B846F1}">
                <asvg:svgBlip xmlns="" xmlns:asvg="http://schemas.microsoft.com/office/drawing/2016/SVG/main" r:embed="rId5"/>
              </a:ext>
            </a:extLst>
          </a:blip>
          <a:stretch>
            <a:fillRect/>
          </a:stretch>
        </p:blipFill>
        <p:spPr>
          <a:xfrm>
            <a:off x="6253889" y="2987155"/>
            <a:ext cx="360001" cy="360001"/>
          </a:xfrm>
          <a:prstGeom prst="rect">
            <a:avLst/>
          </a:prstGeom>
        </p:spPr>
      </p:pic>
      <p:pic>
        <p:nvPicPr>
          <p:cNvPr id="13" name="Image 12">
            <a:extLst>
              <a:ext uri="{FF2B5EF4-FFF2-40B4-BE49-F238E27FC236}">
                <a16:creationId xmlns:a16="http://schemas.microsoft.com/office/drawing/2014/main" id="{7B040C66-A718-41B4-A3A6-A3B3244E198B}"/>
              </a:ext>
            </a:extLst>
          </p:cNvPr>
          <p:cNvPicPr>
            <a:picLocks noChangeAspect="1"/>
          </p:cNvPicPr>
          <p:nvPr/>
        </p:nvPicPr>
        <p:blipFill>
          <a:blip r:embed="rId6"/>
          <a:stretch>
            <a:fillRect/>
          </a:stretch>
        </p:blipFill>
        <p:spPr>
          <a:xfrm>
            <a:off x="7314402" y="2503223"/>
            <a:ext cx="949574" cy="1332024"/>
          </a:xfrm>
          <a:prstGeom prst="rect">
            <a:avLst/>
          </a:prstGeom>
        </p:spPr>
      </p:pic>
      <p:pic>
        <p:nvPicPr>
          <p:cNvPr id="14" name="Image 13" descr="cid:image002.png@01DB6B32.7631E5C0"/>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251045" y="1252291"/>
            <a:ext cx="4704620" cy="2501864"/>
          </a:xfrm>
          <a:prstGeom prst="rect">
            <a:avLst/>
          </a:prstGeom>
          <a:noFill/>
          <a:ln>
            <a:noFill/>
          </a:ln>
        </p:spPr>
      </p:pic>
    </p:spTree>
    <p:extLst>
      <p:ext uri="{BB962C8B-B14F-4D97-AF65-F5344CB8AC3E}">
        <p14:creationId xmlns:p14="http://schemas.microsoft.com/office/powerpoint/2010/main" val="2814655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843558"/>
            <a:ext cx="8424000" cy="720000"/>
          </a:xfrm>
        </p:spPr>
        <p:txBody>
          <a:bodyPr/>
          <a:lstStyle/>
          <a:p>
            <a:r>
              <a:rPr lang="fr-FR" sz="2000" dirty="0"/>
              <a:t>Les </a:t>
            </a:r>
            <a:r>
              <a:rPr lang="fr-FR" sz="2000" dirty="0" smtClean="0"/>
              <a:t>modalités d’examen affichés pour chaque formation</a:t>
            </a:r>
            <a:endParaRPr lang="fr-FR" sz="2000" dirty="0"/>
          </a:p>
        </p:txBody>
      </p:sp>
      <p:sp>
        <p:nvSpPr>
          <p:cNvPr id="3" name="Espace réservé du contenu 2"/>
          <p:cNvSpPr>
            <a:spLocks noGrp="1"/>
          </p:cNvSpPr>
          <p:nvPr>
            <p:ph sz="quarter" idx="4294967295"/>
          </p:nvPr>
        </p:nvSpPr>
        <p:spPr>
          <a:xfrm>
            <a:off x="359999" y="1275606"/>
            <a:ext cx="8424000" cy="3240360"/>
          </a:xfrm>
        </p:spPr>
        <p:txBody>
          <a:bodyPr/>
          <a:lstStyle/>
          <a:p>
            <a:endParaRPr lang="fr-FR" sz="500" b="1" dirty="0"/>
          </a:p>
          <a:p>
            <a:r>
              <a:rPr lang="fr-FR" sz="1400" b="1" dirty="0">
                <a:solidFill>
                  <a:schemeClr val="bg1"/>
                </a:solidFill>
                <a:highlight>
                  <a:srgbClr val="0000FF"/>
                </a:highlight>
              </a:rPr>
              <a:t>Dans les formations sélectives (</a:t>
            </a:r>
            <a:r>
              <a:rPr lang="fr-FR" sz="1400" b="1" dirty="0" smtClean="0">
                <a:solidFill>
                  <a:schemeClr val="bg1"/>
                </a:solidFill>
                <a:highlight>
                  <a:srgbClr val="0000FF"/>
                </a:highlight>
              </a:rPr>
              <a:t>classes </a:t>
            </a:r>
            <a:r>
              <a:rPr lang="fr-FR" sz="1400" b="1" dirty="0">
                <a:solidFill>
                  <a:schemeClr val="bg1"/>
                </a:solidFill>
                <a:highlight>
                  <a:srgbClr val="0000FF"/>
                </a:highlight>
              </a:rPr>
              <a:t>prépa, BUT, BTS, écoles, IFSI…)</a:t>
            </a:r>
          </a:p>
          <a:p>
            <a:r>
              <a:rPr lang="fr-FR" sz="1400" dirty="0">
                <a:solidFill>
                  <a:schemeClr val="tx1"/>
                </a:solidFill>
              </a:rPr>
              <a:t>L’admission se fait sur dossier et, dans certains cas, en ayant recours, en plus ou en lieu et place du dossier, à des épreuves écrites et/ou orales dont le calendrier et les modalités sont </a:t>
            </a:r>
            <a:r>
              <a:rPr lang="fr-FR" sz="1400" dirty="0" smtClean="0">
                <a:solidFill>
                  <a:schemeClr val="tx1"/>
                </a:solidFill>
              </a:rPr>
              <a:t>affichés aux candidats (rubrique « consulter les modalités de candidature ») </a:t>
            </a:r>
            <a:endParaRPr lang="fr-FR" sz="1400" dirty="0">
              <a:solidFill>
                <a:schemeClr val="tx1"/>
              </a:solidFill>
            </a:endParaRPr>
          </a:p>
          <a:p>
            <a:endParaRPr lang="fr-FR" sz="500" dirty="0"/>
          </a:p>
          <a:p>
            <a:r>
              <a:rPr lang="fr-FR" sz="1400" b="1" dirty="0">
                <a:solidFill>
                  <a:schemeClr val="bg1"/>
                </a:solidFill>
                <a:highlight>
                  <a:srgbClr val="0000FF"/>
                </a:highlight>
              </a:rPr>
              <a:t>Dans les formations non sélectives (licences, PPPE et PASS)</a:t>
            </a:r>
          </a:p>
          <a:p>
            <a:pPr algn="just"/>
            <a:r>
              <a:rPr lang="fr-FR" sz="1400" dirty="0">
                <a:solidFill>
                  <a:schemeClr val="tx1"/>
                </a:solidFill>
              </a:rPr>
              <a:t>Un lycéen peut </a:t>
            </a:r>
            <a:r>
              <a:rPr lang="fr-FR" sz="1400" b="1" dirty="0">
                <a:solidFill>
                  <a:schemeClr val="tx1"/>
                </a:solidFill>
              </a:rPr>
              <a:t>accéder à la licence de son choix à l’université, dans la limite des capacités d’accueil : </a:t>
            </a:r>
            <a:r>
              <a:rPr lang="fr-FR" sz="1400" dirty="0">
                <a:solidFill>
                  <a:schemeClr val="tx1"/>
                </a:solidFill>
              </a:rPr>
              <a:t>si le nombre de vœux reçus est supérieur au nombre de places disponibles, la commission d’examen des vœux étudie les dossiers et vérifie leur adéquation avec la formation demandée afin de les classer </a:t>
            </a:r>
          </a:p>
          <a:p>
            <a:r>
              <a:rPr lang="fr-FR" sz="1400" dirty="0">
                <a:solidFill>
                  <a:schemeClr val="tx1"/>
                </a:solidFill>
              </a:rPr>
              <a:t>L’université peut conditionner l'admission (réponse « oui-si ») d’un candidat au suivi d’un dispositif de réussite (remise à niveau, tutorat…) afin de l’aider et de favoriser sa réussite </a:t>
            </a: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6</a:t>
            </a:fld>
            <a:endParaRPr lang="fr-FR"/>
          </a:p>
        </p:txBody>
      </p:sp>
      <p:sp>
        <p:nvSpPr>
          <p:cNvPr id="7" name="Rectangle à coins arrondis 6"/>
          <p:cNvSpPr/>
          <p:nvPr/>
        </p:nvSpPr>
        <p:spPr>
          <a:xfrm>
            <a:off x="3969026" y="87534"/>
            <a:ext cx="4883427"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Comment les </a:t>
            </a:r>
            <a:r>
              <a:rPr lang="fr-FR" sz="1400" b="1" kern="0" dirty="0" smtClean="0">
                <a:solidFill>
                  <a:srgbClr val="000091"/>
                </a:solidFill>
                <a:latin typeface="Arial"/>
              </a:rPr>
              <a:t>formations examinent </a:t>
            </a:r>
            <a:r>
              <a:rPr lang="fr-FR" sz="1400" b="1" kern="0" dirty="0">
                <a:solidFill>
                  <a:srgbClr val="000091"/>
                </a:solidFill>
                <a:latin typeface="Arial"/>
              </a:rPr>
              <a:t>les </a:t>
            </a:r>
            <a:r>
              <a:rPr lang="fr-FR" sz="1400" b="1" kern="0" dirty="0" smtClean="0">
                <a:solidFill>
                  <a:srgbClr val="000091"/>
                </a:solidFill>
                <a:latin typeface="Arial"/>
              </a:rPr>
              <a:t>candidatures ?</a:t>
            </a:r>
            <a:endParaRPr lang="fr-FR" sz="1400" b="1" kern="0" dirty="0">
              <a:solidFill>
                <a:srgbClr val="000091"/>
              </a:solidFill>
              <a:latin typeface="Arial"/>
            </a:endParaRPr>
          </a:p>
        </p:txBody>
      </p:sp>
    </p:spTree>
    <p:extLst>
      <p:ext uri="{BB962C8B-B14F-4D97-AF65-F5344CB8AC3E}">
        <p14:creationId xmlns:p14="http://schemas.microsoft.com/office/powerpoint/2010/main" val="16334288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733122C9-A0B9-462F-8757-0847AD287B63}" type="slidenum">
              <a:rPr lang="fr-FR" smtClean="0"/>
              <a:pPr/>
              <a:t>7</a:t>
            </a:fld>
            <a:endParaRPr lang="fr-FR"/>
          </a:p>
        </p:txBody>
      </p:sp>
      <p:sp>
        <p:nvSpPr>
          <p:cNvPr id="12" name="Rectangle à coins arrondis 11"/>
          <p:cNvSpPr/>
          <p:nvPr/>
        </p:nvSpPr>
        <p:spPr>
          <a:xfrm>
            <a:off x="4527394" y="87534"/>
            <a:ext cx="4325059"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Assurer la visibilité des critères de candidatures</a:t>
            </a:r>
          </a:p>
        </p:txBody>
      </p:sp>
      <p:sp>
        <p:nvSpPr>
          <p:cNvPr id="7" name="Titre 1"/>
          <p:cNvSpPr>
            <a:spLocks noGrp="1"/>
          </p:cNvSpPr>
          <p:nvPr>
            <p:ph type="title"/>
          </p:nvPr>
        </p:nvSpPr>
        <p:spPr>
          <a:xfrm>
            <a:off x="4860032" y="1131590"/>
            <a:ext cx="4003540" cy="3456384"/>
          </a:xfrm>
        </p:spPr>
        <p:txBody>
          <a:bodyPr/>
          <a:lstStyle/>
          <a:p>
            <a:r>
              <a:rPr lang="fr-FR" sz="1400" dirty="0"/>
              <a:t>&gt;&gt; une rubrique dédiée aux critères d’analyse des candidatures avec une présentation globale et </a:t>
            </a:r>
            <a:r>
              <a:rPr lang="fr-FR" sz="1400" dirty="0" smtClean="0"/>
              <a:t>détaillée</a:t>
            </a:r>
            <a:r>
              <a:rPr lang="fr-FR" sz="1400" dirty="0"/>
              <a:t/>
            </a:r>
            <a:br>
              <a:rPr lang="fr-FR" sz="1400" dirty="0"/>
            </a:br>
            <a:r>
              <a:rPr lang="fr-FR" sz="1400" dirty="0"/>
              <a:t/>
            </a:r>
            <a:br>
              <a:rPr lang="fr-FR" sz="1400" dirty="0"/>
            </a:br>
            <a:r>
              <a:rPr lang="fr-FR" sz="1400" dirty="0"/>
              <a:t>&gt;&gt; la rubrique </a:t>
            </a:r>
            <a:r>
              <a:rPr lang="fr-FR" sz="1400" dirty="0">
                <a:solidFill>
                  <a:srgbClr val="FF0000"/>
                </a:solidFill>
              </a:rPr>
              <a:t>Conseils</a:t>
            </a:r>
            <a:r>
              <a:rPr lang="fr-FR" sz="1400" dirty="0"/>
              <a:t> pour faire passer des messages aux candidats </a:t>
            </a:r>
            <a:br>
              <a:rPr lang="fr-FR" sz="1400" dirty="0"/>
            </a:br>
            <a:r>
              <a:rPr lang="fr-FR" sz="1400" dirty="0"/>
              <a:t/>
            </a:r>
            <a:br>
              <a:rPr lang="fr-FR" sz="1400" dirty="0"/>
            </a:br>
            <a:r>
              <a:rPr lang="fr-FR" sz="1400" dirty="0"/>
              <a:t/>
            </a:r>
            <a:br>
              <a:rPr lang="fr-FR" sz="1400" dirty="0"/>
            </a:br>
            <a:r>
              <a:rPr lang="fr-FR" sz="1400" dirty="0"/>
              <a:t/>
            </a:r>
            <a:br>
              <a:rPr lang="fr-FR" sz="1400" dirty="0"/>
            </a:br>
            <a:endParaRPr lang="fr-FR" sz="1400" b="0" dirty="0"/>
          </a:p>
        </p:txBody>
      </p:sp>
      <p:pic>
        <p:nvPicPr>
          <p:cNvPr id="2" name="Image 1">
            <a:extLst>
              <a:ext uri="{FF2B5EF4-FFF2-40B4-BE49-F238E27FC236}">
                <a16:creationId xmlns:a16="http://schemas.microsoft.com/office/drawing/2014/main" id="{031D50A2-A3BB-4FC4-9E08-8D973822F6DE}"/>
              </a:ext>
            </a:extLst>
          </p:cNvPr>
          <p:cNvPicPr>
            <a:picLocks noChangeAspect="1"/>
          </p:cNvPicPr>
          <p:nvPr/>
        </p:nvPicPr>
        <p:blipFill>
          <a:blip r:embed="rId2"/>
          <a:stretch>
            <a:fillRect/>
          </a:stretch>
        </p:blipFill>
        <p:spPr>
          <a:xfrm>
            <a:off x="50440" y="801854"/>
            <a:ext cx="4452463" cy="4341646"/>
          </a:xfrm>
          <a:prstGeom prst="rect">
            <a:avLst/>
          </a:prstGeom>
        </p:spPr>
      </p:pic>
      <p:sp>
        <p:nvSpPr>
          <p:cNvPr id="8" name="ZoneTexte 7">
            <a:extLst>
              <a:ext uri="{FF2B5EF4-FFF2-40B4-BE49-F238E27FC236}">
                <a16:creationId xmlns:a16="http://schemas.microsoft.com/office/drawing/2014/main" id="{A8DC08FF-FAF4-1048-0294-2631F34DD458}"/>
              </a:ext>
            </a:extLst>
          </p:cNvPr>
          <p:cNvSpPr txBox="1"/>
          <p:nvPr/>
        </p:nvSpPr>
        <p:spPr>
          <a:xfrm>
            <a:off x="4644008" y="2643758"/>
            <a:ext cx="4287770" cy="1169551"/>
          </a:xfrm>
          <a:prstGeom prst="rect">
            <a:avLst/>
          </a:prstGeom>
          <a:noFill/>
          <a:ln>
            <a:solidFill>
              <a:schemeClr val="bg2"/>
            </a:solidFill>
          </a:ln>
        </p:spPr>
        <p:txBody>
          <a:bodyPr wrap="square">
            <a:spAutoFit/>
          </a:bodyPr>
          <a:lstStyle/>
          <a:p>
            <a:r>
              <a:rPr lang="fr-FR" sz="1400" b="1" dirty="0">
                <a:solidFill>
                  <a:srgbClr val="FF0000"/>
                </a:solidFill>
                <a:latin typeface="Marianne Light" panose="02000000000000000000" pitchFamily="2" charset="0"/>
              </a:rPr>
              <a:t>Nouveauté en 2025 </a:t>
            </a:r>
            <a:r>
              <a:rPr lang="fr-FR" sz="1400" dirty="0">
                <a:latin typeface="Marianne Light" panose="02000000000000000000" pitchFamily="2" charset="0"/>
              </a:rPr>
              <a:t>: </a:t>
            </a:r>
            <a:br>
              <a:rPr lang="fr-FR" sz="1400" dirty="0">
                <a:latin typeface="Marianne Light" panose="02000000000000000000" pitchFamily="2" charset="0"/>
              </a:rPr>
            </a:br>
            <a:r>
              <a:rPr lang="fr-FR" sz="1400" dirty="0">
                <a:latin typeface="Marianne Light" panose="02000000000000000000" pitchFamily="2" charset="0"/>
              </a:rPr>
              <a:t/>
            </a:r>
            <a:br>
              <a:rPr lang="fr-FR" sz="1400" dirty="0">
                <a:latin typeface="Marianne Light" panose="02000000000000000000" pitchFamily="2" charset="0"/>
              </a:rPr>
            </a:br>
            <a:r>
              <a:rPr lang="fr-FR" sz="1400" dirty="0">
                <a:latin typeface="Marianne Light" panose="02000000000000000000" pitchFamily="2" charset="0"/>
              </a:rPr>
              <a:t>Des</a:t>
            </a:r>
            <a:r>
              <a:rPr lang="fr-FR" sz="1400" b="1" dirty="0">
                <a:latin typeface="Marianne Light" panose="02000000000000000000" pitchFamily="2" charset="0"/>
              </a:rPr>
              <a:t> </a:t>
            </a:r>
            <a:r>
              <a:rPr lang="fr-FR" sz="1400" u="sng" dirty="0">
                <a:uFill>
                  <a:solidFill>
                    <a:schemeClr val="accent2"/>
                  </a:solidFill>
                </a:uFill>
                <a:latin typeface="Marianne Light" panose="02000000000000000000" pitchFamily="2" charset="0"/>
                <a:cs typeface="Arial" panose="020B0604020202020204" pitchFamily="34" charset="0"/>
              </a:rPr>
              <a:t>rapports d’analyse des candidatures </a:t>
            </a:r>
            <a:r>
              <a:rPr lang="fr-FR" sz="1400" dirty="0">
                <a:latin typeface="Marianne Light" panose="02000000000000000000" pitchFamily="2" charset="0"/>
              </a:rPr>
              <a:t>de l’année précédente plus nombreux  (19 000) et plus riches en données </a:t>
            </a:r>
          </a:p>
        </p:txBody>
      </p:sp>
    </p:spTree>
    <p:extLst>
      <p:ext uri="{BB962C8B-B14F-4D97-AF65-F5344CB8AC3E}">
        <p14:creationId xmlns:p14="http://schemas.microsoft.com/office/powerpoint/2010/main" val="4018717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99992" y="843558"/>
            <a:ext cx="4363580" cy="780303"/>
          </a:xfrm>
        </p:spPr>
        <p:txBody>
          <a:bodyPr/>
          <a:lstStyle/>
          <a:p>
            <a:r>
              <a:rPr lang="fr-FR" sz="1000" dirty="0"/>
              <a:t>&gt;&gt; des chiffres globaux d’accès à la formation calculés à la fin de la phase principale 2024</a:t>
            </a:r>
            <a:br>
              <a:rPr lang="fr-FR" sz="1000" dirty="0"/>
            </a:br>
            <a:r>
              <a:rPr lang="fr-FR" sz="1000" dirty="0"/>
              <a:t/>
            </a:r>
            <a:br>
              <a:rPr lang="fr-FR" sz="1000" dirty="0"/>
            </a:br>
            <a:r>
              <a:rPr lang="fr-FR" sz="1000" dirty="0"/>
              <a:t>&gt;&gt; des chiffres déclinables pour chaque </a:t>
            </a:r>
            <a:r>
              <a:rPr lang="fr-FR" sz="1000" dirty="0" smtClean="0"/>
              <a:t>type </a:t>
            </a:r>
            <a:r>
              <a:rPr lang="fr-FR" sz="1000" dirty="0"/>
              <a:t>de baccalauréat français : générale, technologique, professionnelle</a:t>
            </a:r>
            <a:br>
              <a:rPr lang="fr-FR" sz="1000" dirty="0"/>
            </a:br>
            <a:endParaRPr lang="fr-FR" sz="1000"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8</a:t>
            </a:fld>
            <a:endParaRPr lang="fr-FR"/>
          </a:p>
        </p:txBody>
      </p:sp>
      <p:sp>
        <p:nvSpPr>
          <p:cNvPr id="7" name="Rectangle à coins arrondis 6"/>
          <p:cNvSpPr/>
          <p:nvPr/>
        </p:nvSpPr>
        <p:spPr>
          <a:xfrm>
            <a:off x="4527394" y="87534"/>
            <a:ext cx="4325059"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FF0000"/>
                </a:solidFill>
                <a:latin typeface="Arial"/>
              </a:rPr>
              <a:t>Nouveauté 2025 </a:t>
            </a:r>
            <a:r>
              <a:rPr lang="fr-FR" sz="1400" b="1" kern="0" dirty="0">
                <a:solidFill>
                  <a:srgbClr val="000091"/>
                </a:solidFill>
                <a:latin typeface="Arial"/>
              </a:rPr>
              <a:t>: Des données plus claires, plus riches, plus utiles</a:t>
            </a:r>
          </a:p>
        </p:txBody>
      </p:sp>
      <p:sp>
        <p:nvSpPr>
          <p:cNvPr id="11" name="Titre 1"/>
          <p:cNvSpPr txBox="1">
            <a:spLocks/>
          </p:cNvSpPr>
          <p:nvPr/>
        </p:nvSpPr>
        <p:spPr bwMode="gray">
          <a:xfrm>
            <a:off x="164260" y="3723878"/>
            <a:ext cx="5216557" cy="72008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endParaRPr lang="fr-FR" sz="1000" dirty="0"/>
          </a:p>
          <a:p>
            <a:r>
              <a:rPr lang="fr-FR" sz="1000" dirty="0"/>
              <a:t>&gt;&gt; une visibilité du </a:t>
            </a:r>
            <a:r>
              <a:rPr lang="fr-FR" sz="1000" dirty="0">
                <a:solidFill>
                  <a:srgbClr val="FF0000"/>
                </a:solidFill>
              </a:rPr>
              <a:t>taux d’accès par </a:t>
            </a:r>
            <a:r>
              <a:rPr lang="fr-FR" sz="1000" dirty="0" smtClean="0">
                <a:solidFill>
                  <a:srgbClr val="FF0000"/>
                </a:solidFill>
              </a:rPr>
              <a:t>type </a:t>
            </a:r>
            <a:r>
              <a:rPr lang="fr-FR" sz="1000" dirty="0">
                <a:solidFill>
                  <a:srgbClr val="FF0000"/>
                </a:solidFill>
              </a:rPr>
              <a:t>de baccalauréat </a:t>
            </a:r>
            <a:r>
              <a:rPr lang="fr-FR" sz="1000" dirty="0"/>
              <a:t>dans chaque formation pour voir si la formation était très demandée ou si elle a accueilli tous les candidats</a:t>
            </a:r>
            <a:br>
              <a:rPr lang="fr-FR" sz="1000" dirty="0"/>
            </a:br>
            <a:r>
              <a:rPr lang="fr-FR" sz="1000" dirty="0"/>
              <a:t/>
            </a:r>
            <a:br>
              <a:rPr lang="fr-FR" sz="1000" dirty="0"/>
            </a:br>
            <a:r>
              <a:rPr lang="fr-FR" sz="1000" dirty="0"/>
              <a:t>&gt;&gt; </a:t>
            </a:r>
            <a:r>
              <a:rPr lang="fr-FR" sz="1000" dirty="0">
                <a:solidFill>
                  <a:srgbClr val="FF0000"/>
                </a:solidFill>
                <a:effectLst>
                  <a:outerShdw blurRad="38100" dist="38100" dir="2700000" algn="tl">
                    <a:srgbClr val="000000">
                      <a:alpha val="43137"/>
                    </a:srgbClr>
                  </a:outerShdw>
                </a:effectLst>
              </a:rPr>
              <a:t>consultez notre vidéo  </a:t>
            </a:r>
            <a:r>
              <a:rPr lang="fr-FR" sz="1000" dirty="0"/>
              <a:t>dans l’espace </a:t>
            </a:r>
            <a:r>
              <a:rPr lang="fr-FR" sz="1000" i="1" dirty="0"/>
              <a:t>Ressources</a:t>
            </a:r>
            <a:r>
              <a:rPr lang="fr-FR" sz="1000" dirty="0"/>
              <a:t> de parcoursup. gouv.fr</a:t>
            </a:r>
          </a:p>
        </p:txBody>
      </p:sp>
      <p:pic>
        <p:nvPicPr>
          <p:cNvPr id="3" name="Image 2">
            <a:extLst>
              <a:ext uri="{FF2B5EF4-FFF2-40B4-BE49-F238E27FC236}">
                <a16:creationId xmlns:a16="http://schemas.microsoft.com/office/drawing/2014/main" id="{BBFED163-7FB8-4BA0-9CFB-11EF374E71A9}"/>
              </a:ext>
            </a:extLst>
          </p:cNvPr>
          <p:cNvPicPr>
            <a:picLocks noChangeAspect="1"/>
          </p:cNvPicPr>
          <p:nvPr/>
        </p:nvPicPr>
        <p:blipFill>
          <a:blip r:embed="rId2"/>
          <a:stretch>
            <a:fillRect/>
          </a:stretch>
        </p:blipFill>
        <p:spPr>
          <a:xfrm>
            <a:off x="135660" y="843558"/>
            <a:ext cx="4255353" cy="2787774"/>
          </a:xfrm>
          <a:prstGeom prst="rect">
            <a:avLst/>
          </a:prstGeom>
        </p:spPr>
      </p:pic>
      <p:pic>
        <p:nvPicPr>
          <p:cNvPr id="4" name="Image 3">
            <a:extLst>
              <a:ext uri="{FF2B5EF4-FFF2-40B4-BE49-F238E27FC236}">
                <a16:creationId xmlns:a16="http://schemas.microsoft.com/office/drawing/2014/main" id="{9C911696-89C6-4428-A506-9CC04A4F8696}"/>
              </a:ext>
            </a:extLst>
          </p:cNvPr>
          <p:cNvPicPr>
            <a:picLocks noChangeAspect="1"/>
          </p:cNvPicPr>
          <p:nvPr/>
        </p:nvPicPr>
        <p:blipFill>
          <a:blip r:embed="rId3"/>
          <a:stretch>
            <a:fillRect/>
          </a:stretch>
        </p:blipFill>
        <p:spPr>
          <a:xfrm>
            <a:off x="5292080" y="1673989"/>
            <a:ext cx="3669592" cy="2697961"/>
          </a:xfrm>
          <a:prstGeom prst="rect">
            <a:avLst/>
          </a:prstGeom>
        </p:spPr>
      </p:pic>
    </p:spTree>
    <p:extLst>
      <p:ext uri="{BB962C8B-B14F-4D97-AF65-F5344CB8AC3E}">
        <p14:creationId xmlns:p14="http://schemas.microsoft.com/office/powerpoint/2010/main" val="3898799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5173" y="4343400"/>
            <a:ext cx="8337951" cy="427681"/>
          </a:xfrm>
        </p:spPr>
        <p:txBody>
          <a:bodyPr/>
          <a:lstStyle/>
          <a:p>
            <a:r>
              <a:rPr lang="fr-FR" sz="1200" dirty="0"/>
              <a:t>Des </a:t>
            </a:r>
            <a:r>
              <a:rPr lang="fr-FR" sz="1200" dirty="0">
                <a:solidFill>
                  <a:srgbClr val="FF0000"/>
                </a:solidFill>
              </a:rPr>
              <a:t>conseils personnalisés </a:t>
            </a:r>
            <a:r>
              <a:rPr lang="fr-FR" sz="1200" dirty="0"/>
              <a:t>pour vous aider : ayez toujours les bons reflexes, consulter les critères spécifiques de la formation ; diversifier vos vœux en alternant vœux d’ambition, de raison, de précaution</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9</a:t>
            </a:fld>
            <a:endParaRPr lang="fr-FR"/>
          </a:p>
        </p:txBody>
      </p:sp>
      <p:sp>
        <p:nvSpPr>
          <p:cNvPr id="11" name="Titre 1"/>
          <p:cNvSpPr txBox="1">
            <a:spLocks/>
          </p:cNvSpPr>
          <p:nvPr/>
        </p:nvSpPr>
        <p:spPr bwMode="gray">
          <a:xfrm>
            <a:off x="553843" y="895597"/>
            <a:ext cx="8337951" cy="22796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2"/>
                </a:solidFill>
                <a:latin typeface="+mj-lt"/>
                <a:ea typeface="+mj-ea"/>
                <a:cs typeface="+mj-cs"/>
              </a:defRPr>
            </a:lvl1pPr>
          </a:lstStyle>
          <a:p>
            <a:r>
              <a:rPr lang="fr-FR" sz="1200" dirty="0"/>
              <a:t>Une visibilité sur l’accès dans la formation pour </a:t>
            </a:r>
            <a:r>
              <a:rPr lang="fr-FR" sz="1200" dirty="0">
                <a:solidFill>
                  <a:srgbClr val="FF0000"/>
                </a:solidFill>
              </a:rPr>
              <a:t>les lycéens des 3 </a:t>
            </a:r>
            <a:r>
              <a:rPr lang="fr-FR" sz="1200" dirty="0" smtClean="0">
                <a:solidFill>
                  <a:srgbClr val="FF0000"/>
                </a:solidFill>
              </a:rPr>
              <a:t>types </a:t>
            </a:r>
            <a:r>
              <a:rPr lang="fr-FR" sz="1200" dirty="0">
                <a:solidFill>
                  <a:srgbClr val="FF0000"/>
                </a:solidFill>
              </a:rPr>
              <a:t>de bac au cours des 3 dernières années </a:t>
            </a:r>
          </a:p>
        </p:txBody>
      </p:sp>
      <p:sp>
        <p:nvSpPr>
          <p:cNvPr id="12" name="Rectangle à coins arrondis 11"/>
          <p:cNvSpPr/>
          <p:nvPr/>
        </p:nvSpPr>
        <p:spPr>
          <a:xfrm>
            <a:off x="4527394" y="87534"/>
            <a:ext cx="4325059"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FF0000"/>
                </a:solidFill>
                <a:latin typeface="Arial"/>
              </a:rPr>
              <a:t>Nouveauté 2025 </a:t>
            </a:r>
            <a:r>
              <a:rPr lang="fr-FR" sz="1400" b="1" kern="0" dirty="0">
                <a:solidFill>
                  <a:srgbClr val="000091"/>
                </a:solidFill>
                <a:latin typeface="Arial"/>
              </a:rPr>
              <a:t>: Des données plus claires, plus riches, plus utiles</a:t>
            </a:r>
          </a:p>
        </p:txBody>
      </p:sp>
      <p:pic>
        <p:nvPicPr>
          <p:cNvPr id="3" name="Image 2">
            <a:extLst>
              <a:ext uri="{FF2B5EF4-FFF2-40B4-BE49-F238E27FC236}">
                <a16:creationId xmlns:a16="http://schemas.microsoft.com/office/drawing/2014/main" id="{DD66243B-B6A6-40AA-B38B-96BE24B6CA65}"/>
              </a:ext>
            </a:extLst>
          </p:cNvPr>
          <p:cNvPicPr>
            <a:picLocks noChangeAspect="1"/>
          </p:cNvPicPr>
          <p:nvPr/>
        </p:nvPicPr>
        <p:blipFill>
          <a:blip r:embed="rId2"/>
          <a:stretch>
            <a:fillRect/>
          </a:stretch>
        </p:blipFill>
        <p:spPr>
          <a:xfrm>
            <a:off x="0" y="1503939"/>
            <a:ext cx="2813124" cy="2044217"/>
          </a:xfrm>
          <a:prstGeom prst="rect">
            <a:avLst/>
          </a:prstGeom>
        </p:spPr>
      </p:pic>
      <p:pic>
        <p:nvPicPr>
          <p:cNvPr id="4" name="Image 3">
            <a:extLst>
              <a:ext uri="{FF2B5EF4-FFF2-40B4-BE49-F238E27FC236}">
                <a16:creationId xmlns:a16="http://schemas.microsoft.com/office/drawing/2014/main" id="{13DD5D7A-FDDD-498A-8C10-0B424350D693}"/>
              </a:ext>
            </a:extLst>
          </p:cNvPr>
          <p:cNvPicPr>
            <a:picLocks noChangeAspect="1"/>
          </p:cNvPicPr>
          <p:nvPr/>
        </p:nvPicPr>
        <p:blipFill>
          <a:blip r:embed="rId3"/>
          <a:stretch>
            <a:fillRect/>
          </a:stretch>
        </p:blipFill>
        <p:spPr>
          <a:xfrm>
            <a:off x="2838913" y="1296144"/>
            <a:ext cx="3167897" cy="2427734"/>
          </a:xfrm>
          <a:prstGeom prst="rect">
            <a:avLst/>
          </a:prstGeom>
        </p:spPr>
      </p:pic>
      <p:pic>
        <p:nvPicPr>
          <p:cNvPr id="5" name="Image 4">
            <a:extLst>
              <a:ext uri="{FF2B5EF4-FFF2-40B4-BE49-F238E27FC236}">
                <a16:creationId xmlns:a16="http://schemas.microsoft.com/office/drawing/2014/main" id="{BF4DAB3E-F718-4FAB-BC56-146DB57919AF}"/>
              </a:ext>
            </a:extLst>
          </p:cNvPr>
          <p:cNvPicPr>
            <a:picLocks noChangeAspect="1"/>
          </p:cNvPicPr>
          <p:nvPr/>
        </p:nvPicPr>
        <p:blipFill>
          <a:blip r:embed="rId4"/>
          <a:stretch>
            <a:fillRect/>
          </a:stretch>
        </p:blipFill>
        <p:spPr>
          <a:xfrm>
            <a:off x="6300192" y="1503939"/>
            <a:ext cx="2746380" cy="2743882"/>
          </a:xfrm>
          <a:prstGeom prst="rect">
            <a:avLst/>
          </a:prstGeom>
        </p:spPr>
      </p:pic>
    </p:spTree>
    <p:extLst>
      <p:ext uri="{BB962C8B-B14F-4D97-AF65-F5344CB8AC3E}">
        <p14:creationId xmlns:p14="http://schemas.microsoft.com/office/powerpoint/2010/main" val="2034097961"/>
      </p:ext>
    </p:extLst>
  </p:cSld>
  <p:clrMapOvr>
    <a:masterClrMapping/>
  </p:clrMapOvr>
</p:sld>
</file>

<file path=ppt/theme/theme1.xml><?xml version="1.0" encoding="utf-8"?>
<a:theme xmlns:a="http://schemas.openxmlformats.org/drawingml/2006/main" name="OPÉ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1" id="{8FCDB1F8-448A-9B4E-9E75-912673BA5B96}" vid="{365F31D6-8738-E34B-8C61-30CB0CD3BBA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themeOverride>
</file>

<file path=ppt/theme/themeOverride2.xml><?xml version="1.0" encoding="utf-8"?>
<a:themeOverride xmlns:a="http://schemas.openxmlformats.org/drawingml/2006/main">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themeOverride>
</file>

<file path=docProps/app.xml><?xml version="1.0" encoding="utf-8"?>
<Properties xmlns="http://schemas.openxmlformats.org/officeDocument/2006/extended-properties" xmlns:vt="http://schemas.openxmlformats.org/officeDocument/2006/docPropsVTypes">
  <Template/>
  <TotalTime>6710</TotalTime>
  <Words>4548</Words>
  <Application>Microsoft Office PowerPoint</Application>
  <PresentationFormat>Affichage à l'écran (16:9)</PresentationFormat>
  <Paragraphs>353</Paragraphs>
  <Slides>40</Slides>
  <Notes>5</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40</vt:i4>
      </vt:variant>
    </vt:vector>
  </HeadingPairs>
  <TitlesOfParts>
    <vt:vector size="49" baseType="lpstr">
      <vt:lpstr>Arial</vt:lpstr>
      <vt:lpstr>Arial-ItalicMT</vt:lpstr>
      <vt:lpstr>Calibri</vt:lpstr>
      <vt:lpstr>Cambria</vt:lpstr>
      <vt:lpstr>Courier New</vt:lpstr>
      <vt:lpstr>Lucida Grande</vt:lpstr>
      <vt:lpstr>Marianne Light</vt:lpstr>
      <vt:lpstr>Wingdings</vt:lpstr>
      <vt:lpstr>OPÉRATEURS</vt:lpstr>
      <vt:lpstr>Parcoursup simplifie vos démarches</vt:lpstr>
      <vt:lpstr>Présentation PowerPoint</vt:lpstr>
      <vt:lpstr>Présentation PowerPoint</vt:lpstr>
      <vt:lpstr>Présentation PowerPoint</vt:lpstr>
      <vt:lpstr>Présentation PowerPoint</vt:lpstr>
      <vt:lpstr>Les modalités d’examen affichés pour chaque formation</vt:lpstr>
      <vt:lpstr>&gt;&gt; une rubrique dédiée aux critères d’analyse des candidatures avec une présentation globale et détaillée  &gt;&gt; la rubrique Conseils pour faire passer des messages aux candidats     </vt:lpstr>
      <vt:lpstr>&gt;&gt; des chiffres globaux d’accès à la formation calculés à la fin de la phase principale 2024  &gt;&gt; des chiffres déclinables pour chaque type de baccalauréat français : générale, technologique, professionnelle </vt:lpstr>
      <vt:lpstr>Des conseils personnalisés pour vous aider : ayez toujours les bons reflexes, consulter les critères spécifiques de la formation ; diversifier vos vœux en alternant vœux d’ambition, de raison, de précaution</vt:lpstr>
      <vt:lpstr>Présentation PowerPoint</vt:lpstr>
      <vt:lpstr>Consolider votre projet d’orientation </vt:lpstr>
      <vt:lpstr>Présentation PowerPoint</vt:lpstr>
      <vt:lpstr>Présentation PowerPoint</vt:lpstr>
      <vt:lpstr>S’inscrire sur Parcoursup </vt:lpstr>
      <vt:lpstr>Formuler librement vos vœux sur Parcoursup </vt:lpstr>
      <vt:lpstr>Présentation PowerPoint</vt:lpstr>
      <vt:lpstr>Présentation PowerPoint</vt:lpstr>
      <vt:lpstr>Présentation PowerPoint</vt:lpstr>
      <vt:lpstr>Présentation PowerPoint</vt:lpstr>
      <vt:lpstr>Présentation PowerPoint</vt:lpstr>
      <vt:lpstr>Présentation PowerPoint</vt:lpstr>
      <vt:lpstr>Focus sur les vœux en apprentissage </vt:lpstr>
      <vt:lpstr>Présentation PowerPoint</vt:lpstr>
      <vt:lpstr>Finaliser son dossier et confirmer vos vœux </vt:lpstr>
      <vt:lpstr>La demande de césure : mode d’emploi </vt:lpstr>
      <vt:lpstr>La lettre de motivation</vt:lpstr>
      <vt:lpstr>La rubrique « autres projets »</vt:lpstr>
      <vt:lpstr>La rubrique « Activités et centre d’intérêts » </vt:lpstr>
      <vt:lpstr>L’attestation de passation du questionnaire pour les vœux en licence de Droit</vt:lpstr>
      <vt:lpstr>Présentation PowerPoint</vt:lpstr>
      <vt:lpstr>Les éléments constitutifs de votre dossier :  bulletins scolaires   </vt:lpstr>
      <vt:lpstr>La fiche avenir renseignée par le lycée </vt:lpstr>
      <vt:lpstr>Focus sur l’accompagnement des candidats en situation de handicap ou atteints d’un trouble de santé invalidant </vt:lpstr>
      <vt:lpstr>Présentation PowerPoint</vt:lpstr>
      <vt:lpstr> L’analyse des candidatures par les formations et quelques conseils pour conclure</vt:lpstr>
      <vt:lpstr>Rappel  : Parcoursup ne décide pas de votre affectation</vt:lpstr>
      <vt:lpstr>Un appui aux lycéens boursiers </vt:lpstr>
      <vt:lpstr>Présentation PowerPoint</vt:lpstr>
      <vt:lpstr>Présentation PowerPoint</vt:lpstr>
      <vt:lpstr>Présentation PowerPoint</vt:lpstr>
    </vt:vector>
  </TitlesOfParts>
  <Manager>Client</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dc:title>
  <dc:subject>Client</dc:subject>
  <dc:creator>Microsoft Office User</dc:creator>
  <cp:lastModifiedBy>JEROME TEILLARD</cp:lastModifiedBy>
  <cp:revision>391</cp:revision>
  <dcterms:created xsi:type="dcterms:W3CDTF">2020-10-27T08:44:50Z</dcterms:created>
  <dcterms:modified xsi:type="dcterms:W3CDTF">2025-01-20T13:06:51Z</dcterms:modified>
</cp:coreProperties>
</file>